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1" r:id="rId1"/>
    <p:sldMasterId id="2147483873" r:id="rId2"/>
    <p:sldMasterId id="2147483883" r:id="rId3"/>
    <p:sldMasterId id="2147483893" r:id="rId4"/>
  </p:sldMasterIdLst>
  <p:notesMasterIdLst>
    <p:notesMasterId r:id="rId94"/>
  </p:notesMasterIdLst>
  <p:handoutMasterIdLst>
    <p:handoutMasterId r:id="rId95"/>
  </p:handoutMasterIdLst>
  <p:sldIdLst>
    <p:sldId id="1267" r:id="rId5"/>
    <p:sldId id="1307" r:id="rId6"/>
    <p:sldId id="1308" r:id="rId7"/>
    <p:sldId id="1310" r:id="rId8"/>
    <p:sldId id="1451" r:id="rId9"/>
    <p:sldId id="1452" r:id="rId10"/>
    <p:sldId id="1315" r:id="rId11"/>
    <p:sldId id="1319" r:id="rId12"/>
    <p:sldId id="1296" r:id="rId13"/>
    <p:sldId id="1298" r:id="rId14"/>
    <p:sldId id="1416" r:id="rId15"/>
    <p:sldId id="1323" r:id="rId16"/>
    <p:sldId id="1417" r:id="rId17"/>
    <p:sldId id="1292" r:id="rId18"/>
    <p:sldId id="1418" r:id="rId19"/>
    <p:sldId id="1302" r:id="rId20"/>
    <p:sldId id="1350" r:id="rId21"/>
    <p:sldId id="1306" r:id="rId22"/>
    <p:sldId id="1421" r:id="rId23"/>
    <p:sldId id="1423" r:id="rId24"/>
    <p:sldId id="1422" r:id="rId25"/>
    <p:sldId id="1360" r:id="rId26"/>
    <p:sldId id="1304" r:id="rId27"/>
    <p:sldId id="1353" r:id="rId28"/>
    <p:sldId id="1426" r:id="rId29"/>
    <p:sldId id="1359" r:id="rId30"/>
    <p:sldId id="1433" r:id="rId31"/>
    <p:sldId id="1324" r:id="rId32"/>
    <p:sldId id="1439" r:id="rId33"/>
    <p:sldId id="1427" r:id="rId34"/>
    <p:sldId id="1327" r:id="rId35"/>
    <p:sldId id="1337" r:id="rId36"/>
    <p:sldId id="1338" r:id="rId37"/>
    <p:sldId id="1339" r:id="rId38"/>
    <p:sldId id="1366" r:id="rId39"/>
    <p:sldId id="1368" r:id="rId40"/>
    <p:sldId id="1369" r:id="rId41"/>
    <p:sldId id="1440" r:id="rId42"/>
    <p:sldId id="1441" r:id="rId43"/>
    <p:sldId id="1373" r:id="rId44"/>
    <p:sldId id="1374" r:id="rId45"/>
    <p:sldId id="1375" r:id="rId46"/>
    <p:sldId id="1443" r:id="rId47"/>
    <p:sldId id="1442" r:id="rId48"/>
    <p:sldId id="1410" r:id="rId49"/>
    <p:sldId id="1409" r:id="rId50"/>
    <p:sldId id="1408" r:id="rId51"/>
    <p:sldId id="1407" r:id="rId52"/>
    <p:sldId id="1378" r:id="rId53"/>
    <p:sldId id="1379" r:id="rId54"/>
    <p:sldId id="1380" r:id="rId55"/>
    <p:sldId id="1444" r:id="rId56"/>
    <p:sldId id="1445" r:id="rId57"/>
    <p:sldId id="1405" r:id="rId58"/>
    <p:sldId id="1404" r:id="rId59"/>
    <p:sldId id="1447" r:id="rId60"/>
    <p:sldId id="1398" r:id="rId61"/>
    <p:sldId id="1399" r:id="rId62"/>
    <p:sldId id="1448" r:id="rId63"/>
    <p:sldId id="1456" r:id="rId64"/>
    <p:sldId id="1432" r:id="rId65"/>
    <p:sldId id="1449" r:id="rId66"/>
    <p:sldId id="1411" r:id="rId67"/>
    <p:sldId id="1382" r:id="rId68"/>
    <p:sldId id="1383" r:id="rId69"/>
    <p:sldId id="1412" r:id="rId70"/>
    <p:sldId id="1450" r:id="rId71"/>
    <p:sldId id="1386" r:id="rId72"/>
    <p:sldId id="1385" r:id="rId73"/>
    <p:sldId id="1388" r:id="rId74"/>
    <p:sldId id="1334" r:id="rId75"/>
    <p:sldId id="1391" r:id="rId76"/>
    <p:sldId id="1454" r:id="rId77"/>
    <p:sldId id="1392" r:id="rId78"/>
    <p:sldId id="1453" r:id="rId79"/>
    <p:sldId id="1390" r:id="rId80"/>
    <p:sldId id="1262" r:id="rId81"/>
    <p:sldId id="1393" r:id="rId82"/>
    <p:sldId id="1394" r:id="rId83"/>
    <p:sldId id="1457" r:id="rId84"/>
    <p:sldId id="1455" r:id="rId85"/>
    <p:sldId id="1462" r:id="rId86"/>
    <p:sldId id="1460" r:id="rId87"/>
    <p:sldId id="1413" r:id="rId88"/>
    <p:sldId id="1458" r:id="rId89"/>
    <p:sldId id="1461" r:id="rId90"/>
    <p:sldId id="1459" r:id="rId91"/>
    <p:sldId id="404" r:id="rId92"/>
    <p:sldId id="405" r:id="rId93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5FC79"/>
    <a:srgbClr val="0C5BA7"/>
    <a:srgbClr val="FFD579"/>
    <a:srgbClr val="B89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62" autoAdjust="0"/>
    <p:restoredTop sz="95377" autoAdjust="0"/>
  </p:normalViewPr>
  <p:slideViewPr>
    <p:cSldViewPr snapToGrid="0" snapToObjects="1">
      <p:cViewPr>
        <p:scale>
          <a:sx n="90" d="100"/>
          <a:sy n="90" d="100"/>
        </p:scale>
        <p:origin x="240" y="3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1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notesMaster" Target="notesMasters/notesMaster1.xml"/><Relationship Id="rId95" Type="http://schemas.openxmlformats.org/officeDocument/2006/relationships/handoutMaster" Target="handoutMasters/handoutMaster1.xml"/><Relationship Id="rId96" Type="http://schemas.openxmlformats.org/officeDocument/2006/relationships/presProps" Target="presProps.xml"/><Relationship Id="rId97" Type="http://schemas.openxmlformats.org/officeDocument/2006/relationships/viewProps" Target="viewProps.xml"/><Relationship Id="rId98" Type="http://schemas.openxmlformats.org/officeDocument/2006/relationships/theme" Target="theme/theme1.xml"/><Relationship Id="rId99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3DC6-0BCB-5A4B-B74B-6C22DD933AE4}" type="datetimeFigureOut">
              <a:rPr lang="fr-FR" smtClean="0"/>
              <a:t>23/04/2018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EFD13-71F1-824B-BA35-017F21CFC2D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93361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CCC34-1D9A-4045-BF4A-856066CDA014}" type="datetimeFigureOut">
              <a:rPr lang="fr-FR" smtClean="0"/>
              <a:t>23/04/2018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8292D-8E51-0041-88AD-7553C75239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65459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Relationship Id="rId3" Type="http://schemas.openxmlformats.org/officeDocument/2006/relationships/hyperlink" Target="https://wouterbeek.github.io/" TargetMode="Externa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Relationship Id="rId3" Type="http://schemas.openxmlformats.org/officeDocument/2006/relationships/hyperlink" Target="https://wouterbeek.github.io/" TargetMode="Externa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hyperlink" Target="https://wouterbeek.github.io/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Relationship Id="rId3" Type="http://schemas.openxmlformats.org/officeDocument/2006/relationships/hyperlink" Target="https://wouterbeek.github.io/" TargetMode="Externa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Relationship Id="rId3" Type="http://schemas.openxmlformats.org/officeDocument/2006/relationships/hyperlink" Target="https://wouterbeek.github.io/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hyperlink" Target="https://wouterbeek.github.io/" TargetMode="Externa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Relationship Id="rId3" Type="http://schemas.openxmlformats.org/officeDocument/2006/relationships/hyperlink" Target="https://wouterbeek.github.io/" TargetMode="Externa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s://wouterbeek.github.io/" TargetMode="Externa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Relationship Id="rId3" Type="http://schemas.openxmlformats.org/officeDocument/2006/relationships/hyperlink" Target="https://wouterbeek.github.io/" TargetMode="Externa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Relationship Id="rId3" Type="http://schemas.openxmlformats.org/officeDocument/2006/relationships/hyperlink" Target="https://wouterbeek.github.io/" TargetMode="Externa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Relationship Id="rId3" Type="http://schemas.openxmlformats.org/officeDocument/2006/relationships/hyperlink" Target="https://wouterbeek.github.io/" TargetMode="Externa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Relationship Id="rId3" Type="http://schemas.openxmlformats.org/officeDocument/2006/relationships/hyperlink" Target="https://wouterbeek.github.io/" TargetMode="Externa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Relationship Id="rId3" Type="http://schemas.openxmlformats.org/officeDocument/2006/relationships/hyperlink" Target="https://wouterbeek.github.io/" TargetMode="Externa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Relationship Id="rId3" Type="http://schemas.openxmlformats.org/officeDocument/2006/relationships/hyperlink" Target="https://wouterbeek.github.io/" TargetMode="Externa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Relationship Id="rId3" Type="http://schemas.openxmlformats.org/officeDocument/2006/relationships/hyperlink" Target="https://wouterbeek.github.io/" TargetMode="Externa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s://wouterbeek.github.io/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4641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717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593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2634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dirty="0" smtClean="0"/>
              <a:t>https://</a:t>
            </a:r>
            <a:r>
              <a:rPr lang="fr-FR" dirty="0" err="1" smtClean="0"/>
              <a:t>pridiyawulan.blogspot.fr</a:t>
            </a:r>
            <a:r>
              <a:rPr lang="fr-FR" dirty="0" smtClean="0"/>
              <a:t>/2015/01/</a:t>
            </a:r>
            <a:r>
              <a:rPr lang="fr-FR" dirty="0" err="1" smtClean="0"/>
              <a:t>clark</a:t>
            </a:r>
            <a:r>
              <a:rPr lang="fr-FR" dirty="0" smtClean="0"/>
              <a:t>-</a:t>
            </a:r>
            <a:r>
              <a:rPr lang="fr-FR" dirty="0" err="1" smtClean="0"/>
              <a:t>kent</a:t>
            </a:r>
            <a:r>
              <a:rPr lang="fr-FR" dirty="0" smtClean="0"/>
              <a:t>-</a:t>
            </a:r>
            <a:r>
              <a:rPr lang="fr-FR" dirty="0" err="1" smtClean="0"/>
              <a:t>atau</a:t>
            </a:r>
            <a:r>
              <a:rPr lang="fr-FR" dirty="0" smtClean="0"/>
              <a:t>-superman-</a:t>
            </a:r>
            <a:r>
              <a:rPr lang="fr-FR" dirty="0" err="1" smtClean="0"/>
              <a:t>pilih</a:t>
            </a:r>
            <a:r>
              <a:rPr lang="fr-FR" dirty="0" smtClean="0"/>
              <a:t>-</a:t>
            </a:r>
            <a:r>
              <a:rPr lang="fr-FR" dirty="0" err="1" smtClean="0"/>
              <a:t>yang-mana.html</a:t>
            </a:r>
            <a:r>
              <a:rPr lang="fr-FR" dirty="0" smtClean="0"/>
              <a:t> 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fr-FR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wouterbeek.github.io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8554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dirty="0" smtClean="0"/>
              <a:t>https://</a:t>
            </a:r>
            <a:r>
              <a:rPr lang="fr-FR" dirty="0" err="1" smtClean="0"/>
              <a:t>pridiyawulan.blogspot.fr</a:t>
            </a:r>
            <a:r>
              <a:rPr lang="fr-FR" dirty="0" smtClean="0"/>
              <a:t>/2015/01/</a:t>
            </a:r>
            <a:r>
              <a:rPr lang="fr-FR" dirty="0" err="1" smtClean="0"/>
              <a:t>clark</a:t>
            </a:r>
            <a:r>
              <a:rPr lang="fr-FR" dirty="0" smtClean="0"/>
              <a:t>-</a:t>
            </a:r>
            <a:r>
              <a:rPr lang="fr-FR" dirty="0" err="1" smtClean="0"/>
              <a:t>kent</a:t>
            </a:r>
            <a:r>
              <a:rPr lang="fr-FR" dirty="0" smtClean="0"/>
              <a:t>-</a:t>
            </a:r>
            <a:r>
              <a:rPr lang="fr-FR" dirty="0" err="1" smtClean="0"/>
              <a:t>atau</a:t>
            </a:r>
            <a:r>
              <a:rPr lang="fr-FR" dirty="0" smtClean="0"/>
              <a:t>-superman-</a:t>
            </a:r>
            <a:r>
              <a:rPr lang="fr-FR" dirty="0" err="1" smtClean="0"/>
              <a:t>pilih</a:t>
            </a:r>
            <a:r>
              <a:rPr lang="fr-FR" dirty="0" smtClean="0"/>
              <a:t>-</a:t>
            </a:r>
            <a:r>
              <a:rPr lang="fr-FR" dirty="0" err="1" smtClean="0"/>
              <a:t>yang-mana.html</a:t>
            </a:r>
            <a:r>
              <a:rPr lang="fr-FR" dirty="0" smtClean="0"/>
              <a:t> 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fr-FR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wouterbeek.github.io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4687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6527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graph constraint function </a:t>
            </a:r>
            <a:r>
              <a:rPr lang="en-US" dirty="0" err="1" smtClean="0"/>
              <a:t>gc</a:t>
            </a:r>
            <a:r>
              <a:rPr lang="en-US" dirty="0" smtClean="0"/>
              <a:t>() relating links lk12 , . . . , </a:t>
            </a:r>
            <a:r>
              <a:rPr lang="en-US" dirty="0" err="1" smtClean="0"/>
              <a:t>lkn</a:t>
            </a:r>
            <a:r>
              <a:rPr lang="en-US" dirty="0" smtClean="0"/>
              <a:t> </a:t>
            </a:r>
          </a:p>
          <a:p>
            <a:r>
              <a:rPr lang="en-US" dirty="0" smtClean="0"/>
              <a:t>P(</a:t>
            </a:r>
            <a:r>
              <a:rPr lang="en-US" dirty="0" err="1" smtClean="0"/>
              <a:t>gc</a:t>
            </a:r>
            <a:r>
              <a:rPr lang="en-US" dirty="0" smtClean="0"/>
              <a:t>=1 |  lk12 , . . . , </a:t>
            </a:r>
            <a:r>
              <a:rPr lang="en-US" dirty="0" err="1" smtClean="0"/>
              <a:t>lkn</a:t>
            </a:r>
            <a:r>
              <a:rPr lang="en-US" dirty="0" smtClean="0"/>
              <a:t>) = 0 (if exactly one </a:t>
            </a:r>
            <a:r>
              <a:rPr lang="en-US" dirty="0" err="1" smtClean="0"/>
              <a:t>noneq</a:t>
            </a:r>
            <a:r>
              <a:rPr lang="en-US" dirty="0" smtClean="0"/>
              <a:t> link in the cycle)</a:t>
            </a:r>
            <a:r>
              <a:rPr lang="en-US" baseline="0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				=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oltherwise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- We put as much </a:t>
            </a:r>
            <a:r>
              <a:rPr lang="en-US" baseline="0" dirty="0" err="1" smtClean="0"/>
              <a:t>gc</a:t>
            </a:r>
            <a:r>
              <a:rPr lang="en-US" baseline="0" dirty="0" smtClean="0"/>
              <a:t> as cycles in the graph. </a:t>
            </a:r>
          </a:p>
          <a:p>
            <a:r>
              <a:rPr lang="en-US" baseline="0" dirty="0" smtClean="0"/>
              <a:t>- Link variables </a:t>
            </a:r>
            <a:r>
              <a:rPr lang="en-US" baseline="0" dirty="0" err="1" smtClean="0"/>
              <a:t>lk</a:t>
            </a:r>
            <a:r>
              <a:rPr lang="en-US" baseline="0" dirty="0" smtClean="0"/>
              <a:t> can take values </a:t>
            </a:r>
            <a:r>
              <a:rPr lang="en-US" baseline="0" dirty="0" err="1" smtClean="0"/>
              <a:t>eq</a:t>
            </a:r>
            <a:r>
              <a:rPr lang="en-US" baseline="0" dirty="0" smtClean="0"/>
              <a:t> or </a:t>
            </a:r>
            <a:r>
              <a:rPr lang="en-US" baseline="0" dirty="0" err="1" smtClean="0"/>
              <a:t>noneq</a:t>
            </a:r>
            <a:r>
              <a:rPr lang="en-US" baseline="0" dirty="0" smtClean="0"/>
              <a:t> depending on whether they represent equivalence or non-equivalence relations. Obviously, P(</a:t>
            </a:r>
            <a:r>
              <a:rPr lang="en-US" baseline="0" dirty="0" err="1" smtClean="0"/>
              <a:t>lk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eq</a:t>
            </a:r>
            <a:r>
              <a:rPr lang="en-US" baseline="0" dirty="0" smtClean="0"/>
              <a:t>)+P(</a:t>
            </a:r>
            <a:r>
              <a:rPr lang="en-US" baseline="0" dirty="0" err="1" smtClean="0"/>
              <a:t>lk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noneq</a:t>
            </a:r>
            <a:r>
              <a:rPr lang="en-US" baseline="0" dirty="0" smtClean="0"/>
              <a:t>) = 1 for our link variables.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t() capturing the initial degree of trust for each source.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when conﬂicting values are simultaneously considered by trusted sources, the conditional probability function </a:t>
            </a:r>
            <a:r>
              <a:rPr lang="en-US" baseline="0" dirty="0" err="1" smtClean="0"/>
              <a:t>tc</a:t>
            </a:r>
            <a:r>
              <a:rPr lang="en-US" baseline="0" dirty="0" smtClean="0"/>
              <a:t>() is used to forbid impossible value </a:t>
            </a:r>
            <a:r>
              <a:rPr lang="en-US" baseline="0" dirty="0" err="1" smtClean="0"/>
              <a:t>assignements</a:t>
            </a:r>
            <a:r>
              <a:rPr lang="en-US" baseline="0" dirty="0" smtClean="0"/>
              <a:t>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6527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/>
              <a:t>Shows high accuracy even when 90% of the sources are actually spammers feeding erroneous information. 	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rgbClr val="C00000"/>
                </a:solidFill>
              </a:rPr>
              <a:t>Scalability evaluation</a:t>
            </a:r>
            <a:r>
              <a:rPr lang="en-US" sz="1200" b="0" dirty="0" smtClean="0"/>
              <a:t>: a maximum scale involving 8,000 entities and 24,000 links, over 400 machines, focusing solely on network trafﬁc and message exchange as opposed to time.</a:t>
            </a:r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8846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/>
              <a:t>Shows high accuracy even when 90% of the sources are actually spammers feeding erroneous information. 	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rgbClr val="C00000"/>
                </a:solidFill>
              </a:rPr>
              <a:t>Scalability evaluation</a:t>
            </a:r>
            <a:r>
              <a:rPr lang="en-US" sz="1200" b="0" dirty="0" smtClean="0"/>
              <a:t>: a maximum scale involving 8,000 entities and 24,000 links, over 400 machines, focusing solely on network trafﬁc and message exchange as opposed to time.</a:t>
            </a:r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92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dirty="0" smtClean="0"/>
              <a:t>https://</a:t>
            </a:r>
            <a:r>
              <a:rPr lang="fr-FR" dirty="0" err="1" smtClean="0"/>
              <a:t>pridiyawulan.blogspot.fr</a:t>
            </a:r>
            <a:r>
              <a:rPr lang="fr-FR" dirty="0" smtClean="0"/>
              <a:t>/2015/01/</a:t>
            </a:r>
            <a:r>
              <a:rPr lang="fr-FR" dirty="0" err="1" smtClean="0"/>
              <a:t>clark</a:t>
            </a:r>
            <a:r>
              <a:rPr lang="fr-FR" dirty="0" smtClean="0"/>
              <a:t>-</a:t>
            </a:r>
            <a:r>
              <a:rPr lang="fr-FR" dirty="0" err="1" smtClean="0"/>
              <a:t>kent</a:t>
            </a:r>
            <a:r>
              <a:rPr lang="fr-FR" dirty="0" smtClean="0"/>
              <a:t>-</a:t>
            </a:r>
            <a:r>
              <a:rPr lang="fr-FR" dirty="0" err="1" smtClean="0"/>
              <a:t>atau</a:t>
            </a:r>
            <a:r>
              <a:rPr lang="fr-FR" dirty="0" smtClean="0"/>
              <a:t>-superman-</a:t>
            </a:r>
            <a:r>
              <a:rPr lang="fr-FR" dirty="0" err="1" smtClean="0"/>
              <a:t>pilih</a:t>
            </a:r>
            <a:r>
              <a:rPr lang="fr-FR" dirty="0" smtClean="0"/>
              <a:t>-</a:t>
            </a:r>
            <a:r>
              <a:rPr lang="fr-FR" dirty="0" err="1" smtClean="0"/>
              <a:t>yang-mana.html</a:t>
            </a:r>
            <a:r>
              <a:rPr lang="fr-FR" dirty="0" smtClean="0"/>
              <a:t> 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fr-FR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wouterbeek.github.io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957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dirty="0" smtClean="0"/>
              <a:t>https://</a:t>
            </a:r>
            <a:r>
              <a:rPr lang="fr-FR" dirty="0" err="1" smtClean="0"/>
              <a:t>pridiyawulan.blogspot.fr</a:t>
            </a:r>
            <a:r>
              <a:rPr lang="fr-FR" dirty="0" smtClean="0"/>
              <a:t>/2015/01/</a:t>
            </a:r>
            <a:r>
              <a:rPr lang="fr-FR" dirty="0" err="1" smtClean="0"/>
              <a:t>clark</a:t>
            </a:r>
            <a:r>
              <a:rPr lang="fr-FR" dirty="0" smtClean="0"/>
              <a:t>-</a:t>
            </a:r>
            <a:r>
              <a:rPr lang="fr-FR" dirty="0" err="1" smtClean="0"/>
              <a:t>kent</a:t>
            </a:r>
            <a:r>
              <a:rPr lang="fr-FR" dirty="0" smtClean="0"/>
              <a:t>-</a:t>
            </a:r>
            <a:r>
              <a:rPr lang="fr-FR" dirty="0" err="1" smtClean="0"/>
              <a:t>atau</a:t>
            </a:r>
            <a:r>
              <a:rPr lang="fr-FR" dirty="0" smtClean="0"/>
              <a:t>-superman-</a:t>
            </a:r>
            <a:r>
              <a:rPr lang="fr-FR" dirty="0" err="1" smtClean="0"/>
              <a:t>pilih</a:t>
            </a:r>
            <a:r>
              <a:rPr lang="fr-FR" dirty="0" smtClean="0"/>
              <a:t>-</a:t>
            </a:r>
            <a:r>
              <a:rPr lang="fr-FR" dirty="0" err="1" smtClean="0"/>
              <a:t>yang-mana.html</a:t>
            </a:r>
            <a:r>
              <a:rPr lang="fr-FR" dirty="0" smtClean="0"/>
              <a:t> 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fr-FR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wouterbeek.github.io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50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939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312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41214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Computing an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optimal cut is NP-Hard.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41214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Computing an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optimal cut is NP-Hard. </a:t>
            </a:r>
            <a:endParaRPr lang="en-US" dirty="0" smtClean="0"/>
          </a:p>
          <a:p>
            <a:r>
              <a:rPr lang="en-US" dirty="0" smtClean="0"/>
              <a:t>Mixed integer linear programming is NP-hard. </a:t>
            </a:r>
          </a:p>
          <a:p>
            <a:endParaRPr lang="en-US" dirty="0" smtClean="0"/>
          </a:p>
          <a:p>
            <a:r>
              <a:rPr lang="en-US" dirty="0" smtClean="0"/>
              <a:t>If we relax (4) to d e ∈ [0, 1] and not e ∈ {0, 1}</a:t>
            </a:r>
            <a:r>
              <a:rPr lang="en-US" baseline="0" dirty="0" smtClean="0"/>
              <a:t> </a:t>
            </a:r>
            <a:r>
              <a:rPr lang="en-US" dirty="0" smtClean="0"/>
              <a:t>, we obtain a linear program that can be solved in polynomial time.</a:t>
            </a:r>
          </a:p>
          <a:p>
            <a:endParaRPr lang="en-US" dirty="0" smtClean="0"/>
          </a:p>
          <a:p>
            <a:r>
              <a:rPr lang="en-US" dirty="0" smtClean="0"/>
              <a:t>He combined</a:t>
            </a:r>
            <a:r>
              <a:rPr lang="en-US" baseline="0" dirty="0" smtClean="0"/>
              <a:t> different results </a:t>
            </a:r>
            <a:r>
              <a:rPr lang="en-US" dirty="0" smtClean="0"/>
              <a:t>to efﬁciently obtain a set of </a:t>
            </a:r>
            <a:r>
              <a:rPr lang="en-US" dirty="0" err="1" smtClean="0"/>
              <a:t>d_e</a:t>
            </a:r>
            <a:r>
              <a:rPr lang="en-US" dirty="0" smtClean="0"/>
              <a:t> ∈ {0, 1} that satisfy logarithmic approximation guarantees with respect to the optimal 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18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Computing an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optimal cut is NP-Hard.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4121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Computing an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optimal cut is NP-Hard.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243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ym typeface="Wingdings"/>
              </a:rPr>
              <a:t> C </a:t>
            </a:r>
          </a:p>
          <a:p>
            <a:r>
              <a:rPr lang="en-US" dirty="0" smtClean="0">
                <a:sym typeface="Wingdings"/>
              </a:rPr>
              <a:t>B 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05587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µ = ½ (|C| (|C| -1)), C is the set of inconsistent resources (thanks to M1)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58138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dirty="0" smtClean="0"/>
              <a:t>https://</a:t>
            </a:r>
            <a:r>
              <a:rPr lang="fr-FR" dirty="0" err="1" smtClean="0"/>
              <a:t>pridiyawulan.blogspot.fr</a:t>
            </a:r>
            <a:r>
              <a:rPr lang="fr-FR" dirty="0" smtClean="0"/>
              <a:t>/2015/01/</a:t>
            </a:r>
            <a:r>
              <a:rPr lang="fr-FR" dirty="0" err="1" smtClean="0"/>
              <a:t>clark</a:t>
            </a:r>
            <a:r>
              <a:rPr lang="fr-FR" dirty="0" smtClean="0"/>
              <a:t>-</a:t>
            </a:r>
            <a:r>
              <a:rPr lang="fr-FR" dirty="0" err="1" smtClean="0"/>
              <a:t>kent</a:t>
            </a:r>
            <a:r>
              <a:rPr lang="fr-FR" dirty="0" smtClean="0"/>
              <a:t>-</a:t>
            </a:r>
            <a:r>
              <a:rPr lang="fr-FR" dirty="0" err="1" smtClean="0"/>
              <a:t>atau</a:t>
            </a:r>
            <a:r>
              <a:rPr lang="fr-FR" dirty="0" smtClean="0"/>
              <a:t>-superman-</a:t>
            </a:r>
            <a:r>
              <a:rPr lang="fr-FR" dirty="0" err="1" smtClean="0"/>
              <a:t>pilih</a:t>
            </a:r>
            <a:r>
              <a:rPr lang="fr-FR" dirty="0" smtClean="0"/>
              <a:t>-</a:t>
            </a:r>
            <a:r>
              <a:rPr lang="fr-FR" dirty="0" err="1" smtClean="0"/>
              <a:t>yang-mana.html</a:t>
            </a:r>
            <a:r>
              <a:rPr lang="fr-FR" dirty="0" smtClean="0"/>
              <a:t> 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fr-FR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wouterbeek.github.io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4854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dirty="0" smtClean="0"/>
              <a:t>https://</a:t>
            </a:r>
            <a:r>
              <a:rPr lang="fr-FR" dirty="0" err="1" smtClean="0"/>
              <a:t>pridiyawulan.blogspot.fr</a:t>
            </a:r>
            <a:r>
              <a:rPr lang="fr-FR" dirty="0" smtClean="0"/>
              <a:t>/2015/01/</a:t>
            </a:r>
            <a:r>
              <a:rPr lang="fr-FR" dirty="0" err="1" smtClean="0"/>
              <a:t>clark</a:t>
            </a:r>
            <a:r>
              <a:rPr lang="fr-FR" dirty="0" smtClean="0"/>
              <a:t>-</a:t>
            </a:r>
            <a:r>
              <a:rPr lang="fr-FR" dirty="0" err="1" smtClean="0"/>
              <a:t>kent</a:t>
            </a:r>
            <a:r>
              <a:rPr lang="fr-FR" dirty="0" smtClean="0"/>
              <a:t>-</a:t>
            </a:r>
            <a:r>
              <a:rPr lang="fr-FR" dirty="0" err="1" smtClean="0"/>
              <a:t>atau</a:t>
            </a:r>
            <a:r>
              <a:rPr lang="fr-FR" dirty="0" smtClean="0"/>
              <a:t>-superman-</a:t>
            </a:r>
            <a:r>
              <a:rPr lang="fr-FR" dirty="0" err="1" smtClean="0"/>
              <a:t>pilih</a:t>
            </a:r>
            <a:r>
              <a:rPr lang="fr-FR" dirty="0" smtClean="0"/>
              <a:t>-</a:t>
            </a:r>
            <a:r>
              <a:rPr lang="fr-FR" dirty="0" err="1" smtClean="0"/>
              <a:t>yang-mana.html</a:t>
            </a:r>
            <a:r>
              <a:rPr lang="fr-FR" dirty="0" smtClean="0"/>
              <a:t> 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fr-FR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wouterbeek.github.io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77467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05587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Semantics of equality.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Equality relation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owl:sameAs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being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reflexive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symmetric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transitive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axiomatizes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 replacement properties of equality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it.</a:t>
            </a:r>
          </a:p>
          <a:p>
            <a:endParaRPr lang="en-US" sz="10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 4.</a:t>
            </a: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Semantics of Equality </a:t>
            </a:r>
          </a:p>
          <a:p>
            <a:r>
              <a:rPr lang="pt-BR" sz="10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eq-ref	T(?s, ?p, ?o)		T(?s, owl:sameAs, ?s)</a:t>
            </a:r>
            <a:br>
              <a:rPr lang="pt-BR" sz="10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0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T(?p, owl:sameAs, ?p)</a:t>
            </a:r>
            <a:br>
              <a:rPr lang="pt-BR" sz="10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0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T(?o, owl:sameAs, ?o)</a:t>
            </a:r>
          </a:p>
          <a:p>
            <a:r>
              <a:rPr lang="es-ES" sz="100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eq-sym</a:t>
            </a:r>
            <a:r>
              <a:rPr lang="es-ES" sz="10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T(?x, </a:t>
            </a:r>
            <a:r>
              <a:rPr lang="es-ES" sz="100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owl:sameAs</a:t>
            </a:r>
            <a:r>
              <a:rPr lang="es-ES" sz="10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?y)	T(?y, </a:t>
            </a:r>
            <a:r>
              <a:rPr lang="es-ES" sz="100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owl:sameAs</a:t>
            </a:r>
            <a:r>
              <a:rPr lang="es-ES" sz="10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?x)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-trans	T(?x,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owl:sameAs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?y)	</a:t>
            </a: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T(?y, </a:t>
            </a:r>
            <a:r>
              <a:rPr lang="en-US" sz="120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owl:sameAs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?z)	T(?x, </a:t>
            </a:r>
            <a:r>
              <a:rPr lang="en-US" sz="120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owl:sameAs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?z)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-rep-s	T(?s,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owl:sameAs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?s') 	T(?s', ?p, ?o)</a:t>
            </a:r>
            <a:endParaRPr lang="es-ES" sz="10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T(?s, ?p, ?o)			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-rep-p	T(?p,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owl:sameAs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?p')	T(?s, ?p', ?o)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T(?s, ?p, ?o)			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-rep-o	T(?o,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owl:sameAs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?o')	T(?s, ?p, ?o')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T(?s, ?p, ?o)			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E719B-CAD1-4CDF-AC07-FD62E51C143C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5475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[20] the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similarity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descriptions, as in [26]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similarity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entities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iteratively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[24],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the basis of 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novel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key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discovery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>
                <a:effectLst/>
              </a:rPr>
              <a:t>We</a:t>
            </a:r>
            <a:r>
              <a:rPr lang="fr-FR" dirty="0" smtClean="0">
                <a:effectLst/>
              </a:rPr>
              <a:t> </a:t>
            </a:r>
            <a:r>
              <a:rPr lang="fr-FR" dirty="0" err="1" smtClean="0">
                <a:effectLst/>
              </a:rPr>
              <a:t>tested</a:t>
            </a:r>
            <a:r>
              <a:rPr lang="fr-FR" dirty="0" smtClean="0">
                <a:effectLst/>
              </a:rPr>
              <a:t> the </a:t>
            </a:r>
            <a:r>
              <a:rPr lang="fr-FR" dirty="0" err="1" smtClean="0">
                <a:effectLst/>
              </a:rPr>
              <a:t>approach</a:t>
            </a:r>
            <a:r>
              <a:rPr lang="fr-FR" dirty="0" smtClean="0">
                <a:effectLst/>
              </a:rPr>
              <a:t> on </a:t>
            </a:r>
            <a:r>
              <a:rPr lang="fr-FR" dirty="0" err="1" smtClean="0">
                <a:effectLst/>
              </a:rPr>
              <a:t>sameAs</a:t>
            </a:r>
            <a:r>
              <a:rPr lang="fr-FR" dirty="0" smtClean="0">
                <a:effectLst/>
              </a:rPr>
              <a:t> </a:t>
            </a:r>
            <a:r>
              <a:rPr lang="fr-FR" dirty="0" err="1" smtClean="0">
                <a:effectLst/>
              </a:rPr>
              <a:t>statements</a:t>
            </a:r>
            <a:r>
              <a:rPr lang="fr-FR" dirty="0" smtClean="0">
                <a:effectLst/>
              </a:rPr>
              <a:t> </a:t>
            </a:r>
            <a:r>
              <a:rPr lang="fr-FR" dirty="0" err="1" smtClean="0">
                <a:effectLst/>
              </a:rPr>
              <a:t>provided</a:t>
            </a:r>
            <a:r>
              <a:rPr lang="fr-FR" dirty="0" smtClean="0">
                <a:effectLst/>
              </a:rPr>
              <a:t> by </a:t>
            </a:r>
            <a:r>
              <a:rPr lang="fr-FR" dirty="0" err="1" smtClean="0">
                <a:effectLst/>
              </a:rPr>
              <a:t>linking</a:t>
            </a:r>
            <a:r>
              <a:rPr lang="fr-FR" dirty="0" smtClean="0">
                <a:effectLst/>
              </a:rPr>
              <a:t> </a:t>
            </a:r>
            <a:r>
              <a:rPr lang="fr-FR" dirty="0" err="1" smtClean="0">
                <a:effectLst/>
              </a:rPr>
              <a:t>tools</a:t>
            </a:r>
            <a:r>
              <a:rPr lang="fr-FR" dirty="0" smtClean="0">
                <a:effectLst/>
              </a:rPr>
              <a:t> </a:t>
            </a:r>
            <a:r>
              <a:rPr lang="fr-FR" dirty="0" err="1" smtClean="0">
                <a:effectLst/>
              </a:rPr>
              <a:t>that</a:t>
            </a:r>
            <a:r>
              <a:rPr lang="fr-FR" dirty="0" smtClean="0">
                <a:effectLst/>
              </a:rPr>
              <a:t> have been </a:t>
            </a:r>
            <a:r>
              <a:rPr lang="fr-FR" dirty="0" err="1" smtClean="0">
                <a:effectLst/>
              </a:rPr>
              <a:t>applied</a:t>
            </a:r>
            <a:r>
              <a:rPr lang="fr-FR" dirty="0" smtClean="0">
                <a:effectLst/>
              </a:rPr>
              <a:t> on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>
                <a:effectLst/>
              </a:rPr>
              <a:t>Ontology</a:t>
            </a:r>
            <a:r>
              <a:rPr lang="fr-FR" dirty="0" smtClean="0">
                <a:effectLst/>
              </a:rPr>
              <a:t> </a:t>
            </a:r>
            <a:r>
              <a:rPr lang="fr-FR" dirty="0" err="1" smtClean="0">
                <a:effectLst/>
              </a:rPr>
              <a:t>Alignment</a:t>
            </a:r>
            <a:r>
              <a:rPr lang="fr-FR" dirty="0" smtClean="0">
                <a:effectLst/>
              </a:rPr>
              <a:t> Evaluation Initiative (OAEI) </a:t>
            </a:r>
            <a:r>
              <a:rPr lang="fr-FR" dirty="0" err="1" smtClean="0">
                <a:effectLst/>
              </a:rPr>
              <a:t>datasets</a:t>
            </a:r>
            <a:r>
              <a:rPr lang="fr-FR" dirty="0" smtClean="0">
                <a:effectLst/>
              </a:rPr>
              <a:t>, </a:t>
            </a:r>
            <a:r>
              <a:rPr lang="fr-FR" dirty="0" err="1" smtClean="0">
                <a:effectLst/>
              </a:rPr>
              <a:t>showing</a:t>
            </a:r>
            <a:r>
              <a:rPr lang="fr-FR" dirty="0" smtClean="0">
                <a:effectLst/>
              </a:rPr>
              <a:t> </a:t>
            </a:r>
            <a:r>
              <a:rPr lang="fr-FR" dirty="0" err="1" smtClean="0">
                <a:effectLst/>
              </a:rPr>
              <a:t>that</a:t>
            </a:r>
            <a:r>
              <a:rPr lang="fr-FR" dirty="0" smtClean="0">
                <a:effectLst/>
              </a:rPr>
              <a:t> </a:t>
            </a:r>
            <a:r>
              <a:rPr lang="fr-FR" dirty="0" err="1" smtClean="0">
                <a:effectLst/>
              </a:rPr>
              <a:t>our</a:t>
            </a:r>
            <a:r>
              <a:rPr lang="fr-FR" dirty="0" smtClean="0">
                <a:effectLst/>
              </a:rPr>
              <a:t> </a:t>
            </a:r>
            <a:r>
              <a:rPr lang="fr-FR" dirty="0" err="1" smtClean="0">
                <a:effectLst/>
              </a:rPr>
              <a:t>research</a:t>
            </a:r>
            <a:r>
              <a:rPr lang="fr-FR" dirty="0" smtClean="0">
                <a:effectLst/>
              </a:rPr>
              <a:t> direction </a:t>
            </a:r>
            <a:r>
              <a:rPr lang="fr-FR" dirty="0" err="1" smtClean="0">
                <a:effectLst/>
              </a:rPr>
              <a:t>is</a:t>
            </a:r>
            <a:r>
              <a:rPr lang="fr-FR" dirty="0" smtClean="0">
                <a:effectLst/>
              </a:rPr>
              <a:t> </a:t>
            </a:r>
            <a:r>
              <a:rPr lang="fr-FR" dirty="0" err="1" smtClean="0">
                <a:effectLst/>
              </a:rPr>
              <a:t>promising</a:t>
            </a:r>
            <a:r>
              <a:rPr lang="fr-FR" dirty="0" smtClean="0">
                <a:effectLst/>
              </a:rPr>
              <a:t>. </a:t>
            </a: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E719B-CAD1-4CDF-AC07-FD62E51C143C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5174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conclusion,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validation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 of the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namely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[24]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95.55% to 98.85%, for [20]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69.71% to 95.19% and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[26]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90.17% to 100%. 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E719B-CAD1-4CDF-AC07-FD62E51C143C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60422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conclusion,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validation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 of the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namely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[24]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95.55% to 98.85%, for [20]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69.71% to 95.19% and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[26]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90.17% to 100%. 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E719B-CAD1-4CDF-AC07-FD62E51C143C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7227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dirty="0" smtClean="0"/>
              <a:t>https://</a:t>
            </a:r>
            <a:r>
              <a:rPr lang="fr-FR" dirty="0" err="1" smtClean="0"/>
              <a:t>pridiyawulan.blogspot.fr</a:t>
            </a:r>
            <a:r>
              <a:rPr lang="fr-FR" dirty="0" smtClean="0"/>
              <a:t>/2015/01/</a:t>
            </a:r>
            <a:r>
              <a:rPr lang="fr-FR" dirty="0" err="1" smtClean="0"/>
              <a:t>clark</a:t>
            </a:r>
            <a:r>
              <a:rPr lang="fr-FR" dirty="0" smtClean="0"/>
              <a:t>-</a:t>
            </a:r>
            <a:r>
              <a:rPr lang="fr-FR" dirty="0" err="1" smtClean="0"/>
              <a:t>kent</a:t>
            </a:r>
            <a:r>
              <a:rPr lang="fr-FR" dirty="0" smtClean="0"/>
              <a:t>-</a:t>
            </a:r>
            <a:r>
              <a:rPr lang="fr-FR" dirty="0" err="1" smtClean="0"/>
              <a:t>atau</a:t>
            </a:r>
            <a:r>
              <a:rPr lang="fr-FR" dirty="0" smtClean="0"/>
              <a:t>-superman-</a:t>
            </a:r>
            <a:r>
              <a:rPr lang="fr-FR" dirty="0" err="1" smtClean="0"/>
              <a:t>pilih</a:t>
            </a:r>
            <a:r>
              <a:rPr lang="fr-FR" dirty="0" smtClean="0"/>
              <a:t>-</a:t>
            </a:r>
            <a:r>
              <a:rPr lang="fr-FR" dirty="0" err="1" smtClean="0"/>
              <a:t>yang-mana.html</a:t>
            </a:r>
            <a:r>
              <a:rPr lang="fr-FR" dirty="0" smtClean="0"/>
              <a:t> 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fr-FR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wouterbeek.github.io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5935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834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9243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LOF</a:t>
            </a:r>
            <a:r>
              <a:rPr lang="en-US" baseline="0" dirty="0" smtClean="0"/>
              <a:t>: Local Outlier factor </a:t>
            </a:r>
          </a:p>
          <a:p>
            <a:r>
              <a:rPr lang="en-US" baseline="0" dirty="0" smtClean="0"/>
              <a:t>LOP: Local </a:t>
            </a:r>
            <a:r>
              <a:rPr lang="en-US" baseline="0" dirty="0" err="1" smtClean="0"/>
              <a:t>Outilier</a:t>
            </a:r>
            <a:r>
              <a:rPr lang="en-US" baseline="0" dirty="0" smtClean="0"/>
              <a:t> probabilities.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9243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924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dirty="0" smtClean="0"/>
              <a:t>https://</a:t>
            </a:r>
            <a:r>
              <a:rPr lang="fr-FR" dirty="0" err="1" smtClean="0"/>
              <a:t>pridiyawulan.blogspot.fr</a:t>
            </a:r>
            <a:r>
              <a:rPr lang="fr-FR" dirty="0" smtClean="0"/>
              <a:t>/2015/01/</a:t>
            </a:r>
            <a:r>
              <a:rPr lang="fr-FR" dirty="0" err="1" smtClean="0"/>
              <a:t>clark</a:t>
            </a:r>
            <a:r>
              <a:rPr lang="fr-FR" dirty="0" smtClean="0"/>
              <a:t>-</a:t>
            </a:r>
            <a:r>
              <a:rPr lang="fr-FR" dirty="0" err="1" smtClean="0"/>
              <a:t>kent</a:t>
            </a:r>
            <a:r>
              <a:rPr lang="fr-FR" dirty="0" smtClean="0"/>
              <a:t>-</a:t>
            </a:r>
            <a:r>
              <a:rPr lang="fr-FR" dirty="0" err="1" smtClean="0"/>
              <a:t>atau</a:t>
            </a:r>
            <a:r>
              <a:rPr lang="fr-FR" dirty="0" smtClean="0"/>
              <a:t>-superman-</a:t>
            </a:r>
            <a:r>
              <a:rPr lang="fr-FR" dirty="0" err="1" smtClean="0"/>
              <a:t>pilih</a:t>
            </a:r>
            <a:r>
              <a:rPr lang="fr-FR" dirty="0" smtClean="0"/>
              <a:t>-</a:t>
            </a:r>
            <a:r>
              <a:rPr lang="fr-FR" dirty="0" err="1" smtClean="0"/>
              <a:t>yang-mana.html</a:t>
            </a:r>
            <a:r>
              <a:rPr lang="fr-FR" dirty="0" smtClean="0"/>
              <a:t> 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fr-FR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wouterbeek.github.io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88410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5002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92822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4859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4859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4859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4859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fr-FR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Christophe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́eret1, Paul Groth1, Claus Stadler2, and Jens Lehmann2 </a:t>
            </a:r>
            <a:endParaRPr lang="fr-FR" dirty="0" smtClean="0"/>
          </a:p>
          <a:p>
            <a:endParaRPr lang="en-US" dirty="0" smtClean="0"/>
          </a:p>
          <a:p>
            <a:r>
              <a:rPr lang="en-US" dirty="0" smtClean="0"/>
              <a:t>- Les </a:t>
            </a:r>
            <a:r>
              <a:rPr lang="en-US" dirty="0" err="1" smtClean="0"/>
              <a:t>graphes</a:t>
            </a:r>
            <a:r>
              <a:rPr lang="en-US" baseline="0" dirty="0" smtClean="0"/>
              <a:t> contexts </a:t>
            </a:r>
            <a:r>
              <a:rPr lang="en-US" baseline="0" dirty="0" err="1" smtClean="0"/>
              <a:t>qu’ils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considère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sont</a:t>
            </a:r>
            <a:r>
              <a:rPr lang="en-US" baseline="0" dirty="0" smtClean="0"/>
              <a:t> de profounder 2 </a:t>
            </a:r>
            <a:r>
              <a:rPr lang="en-US" baseline="0" dirty="0" err="1" smtClean="0"/>
              <a:t>uniquement</a:t>
            </a:r>
            <a:r>
              <a:rPr lang="en-US" baseline="0" dirty="0" smtClean="0"/>
              <a:t>. </a:t>
            </a:r>
          </a:p>
          <a:p>
            <a:endParaRPr lang="en-U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 of the Web of Data as a network that show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fragmentation of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is common and thus may be a sign of low quality [12]. 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interest of the use of network</a:t>
            </a:r>
            <a:r>
              <a:rPr lang="en-US" baseline="0" dirty="0" smtClean="0"/>
              <a:t> metrics 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consider the following to be broad quality goals that should be reached by the creation of links: 1. modifications should bring the topology of the network closer to that of a power law network to make the network more robust against random failure; 2. modifications should lower the differences between the centrality of the hubs in the network to make the network more robust against targeted failure of these critical nodes; 3. modifications should increase the clustering within topical groups of resources and also lower the average path length between groups (i.e. foster a small world network). </a:t>
            </a:r>
            <a:endParaRPr lang="en-US" dirty="0" smtClean="0"/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----------</a:t>
            </a:r>
          </a:p>
          <a:p>
            <a:r>
              <a:rPr lang="en-US" dirty="0" smtClean="0"/>
              <a:t>The metrics</a:t>
            </a:r>
            <a:r>
              <a:rPr lang="en-US" baseline="0" dirty="0" smtClean="0"/>
              <a:t> : </a:t>
            </a:r>
          </a:p>
          <a:p>
            <a:r>
              <a:rPr lang="en-US" baseline="0" dirty="0" smtClean="0"/>
              <a:t>------------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 The degree of a node is given by its number of incoming and outgoing edges.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 The local clustering coefficient of a node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given by the ratio between the number of links among its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neighbours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number of possible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Comment: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Ideal. The highest average clustering coefficient a network can have is 1, mean-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every node is connected to every other node (the network is said to be “complete”). Although this is a result the Web of Data should not aim at, as most links would then be meaningless, an increase of the clustering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coeffi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sign of cohesiveness among local clusters.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 The centrality of a node vi is given by the number of connections it takes part in. This value is obtained by the product between the number of nodes reaching vi through its incoming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neighbours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number of nodes reachable through the outgoing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neighbours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4-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Chains 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metric counts the number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chains that are not closed.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Comment: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very common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owl:sameAs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property can be improperly asserted. One way to confirm a given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relation is correct is to find closed chains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between the linking resource and the resource linked. This metric detects whether there are open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chains in the network.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5- Descriptive Richness through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metric measures how much to the description of a resource is added through the use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edges. If 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edge is introduced, we can measure whether or not that edge adds to the description.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measure counts the number of new edges brought to a resource through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relation(s).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Comment: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resource’s outgoing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relations ideally link to resources that have a complementary description to the original one. Therefore, the richer the resulting description, the lower the distance to our ideal. </a:t>
            </a:r>
            <a:endParaRPr lang="en-US" dirty="0" smtClean="0"/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05587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fr-FR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Christophe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́eret1, Paul Groth1, Claus Stadler2, and Jens Lehmann2 </a:t>
            </a:r>
            <a:endParaRPr lang="fr-FR" dirty="0" smtClean="0"/>
          </a:p>
          <a:p>
            <a:endParaRPr lang="en-US" dirty="0" smtClean="0"/>
          </a:p>
          <a:p>
            <a:r>
              <a:rPr lang="en-US" dirty="0" smtClean="0"/>
              <a:t>- Les </a:t>
            </a:r>
            <a:r>
              <a:rPr lang="en-US" dirty="0" err="1" smtClean="0"/>
              <a:t>graphes</a:t>
            </a:r>
            <a:r>
              <a:rPr lang="en-US" baseline="0" dirty="0" smtClean="0"/>
              <a:t> contexts </a:t>
            </a:r>
            <a:r>
              <a:rPr lang="en-US" baseline="0" dirty="0" err="1" smtClean="0"/>
              <a:t>qu’ils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considère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sont</a:t>
            </a:r>
            <a:r>
              <a:rPr lang="en-US" baseline="0" dirty="0" smtClean="0"/>
              <a:t> de profounder 2 </a:t>
            </a:r>
            <a:r>
              <a:rPr lang="en-US" baseline="0" dirty="0" err="1" smtClean="0"/>
              <a:t>uniquement</a:t>
            </a:r>
            <a:r>
              <a:rPr lang="en-US" baseline="0" dirty="0" smtClean="0"/>
              <a:t>. </a:t>
            </a:r>
          </a:p>
          <a:p>
            <a:endParaRPr lang="en-U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 of the Web of Data as a network that show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fragmentation of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is common and thus may be a sign of low quality [12]. 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interest of the use of network</a:t>
            </a:r>
            <a:r>
              <a:rPr lang="en-US" baseline="0" dirty="0" smtClean="0"/>
              <a:t> metrics 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consider the following to be broad quality goals that should be reached by the creation of links: 1. modifications should bring the topology of the network closer to that of a power law network to make the network more robust against random failure; 2. modifications should lower the differences between the centrality of the hubs in the network to make the network more robust against targeted failure of these critical nodes; 3. modifications should increase the clustering within topical groups of resources and also lower the average path length between groups (i.e. foster a small world network). </a:t>
            </a:r>
            <a:endParaRPr lang="en-US" dirty="0" smtClean="0"/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----------</a:t>
            </a:r>
          </a:p>
          <a:p>
            <a:r>
              <a:rPr lang="en-US" dirty="0" smtClean="0"/>
              <a:t>The metrics</a:t>
            </a:r>
            <a:r>
              <a:rPr lang="en-US" baseline="0" dirty="0" smtClean="0"/>
              <a:t> : </a:t>
            </a:r>
          </a:p>
          <a:p>
            <a:r>
              <a:rPr lang="en-US" baseline="0" dirty="0" smtClean="0"/>
              <a:t>------------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 The degree of a node is given by its number of incoming and outgoing edges.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 The local clustering coefficient of a node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given by the ratio between the number of links among its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neighbours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number of possible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Comment: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Ideal. The highest average clustering coefficient a network can have is 1, mean-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every node is connected to every other node (the network is said to be “complete”). Although this is a result the Web of Data should not aim at, as most links would then be meaningless, an increase of the clustering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coeffi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sign of cohesiveness among local clusters.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 The centrality of a node vi is given by the number of connections it takes part in. This value is obtained by the product between the number of nodes reaching vi through its incoming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neighbours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number of nodes reachable through the outgoing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neighbours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4-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Chains 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metric counts the number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chains that are not closed.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Comment: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very common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owl:sameAs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property can be improperly asserted. One way to confirm a given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relation is correct is to find closed chains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between the linking resource and the resource linked. This metric detects whether there are open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chains in the network.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5- Descriptive Richness through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metric measures how much to the description of a resource is added through the use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edges. If 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edge is introduced, we can measure whether or not that edge adds to the description.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measure counts the number of new edges brought to a resource through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relation(s).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Comment: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resource’s outgoing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relations ideally link to resources that have a complementary description to the original one. Therefore, the richer the resulting description, the lower the distance to our ideal. </a:t>
            </a:r>
            <a:endParaRPr lang="en-US" dirty="0" smtClean="0"/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05587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fr-FR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Christophe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́eret1, Paul Groth1, Claus Stadler2, and Jens Lehmann2 </a:t>
            </a:r>
            <a:endParaRPr lang="fr-FR" dirty="0" smtClean="0"/>
          </a:p>
          <a:p>
            <a:endParaRPr lang="en-US" dirty="0" smtClean="0"/>
          </a:p>
          <a:p>
            <a:r>
              <a:rPr lang="en-US" dirty="0" smtClean="0"/>
              <a:t>- Les </a:t>
            </a:r>
            <a:r>
              <a:rPr lang="en-US" dirty="0" err="1" smtClean="0"/>
              <a:t>graphes</a:t>
            </a:r>
            <a:r>
              <a:rPr lang="en-US" baseline="0" dirty="0" smtClean="0"/>
              <a:t> contexts </a:t>
            </a:r>
            <a:r>
              <a:rPr lang="en-US" baseline="0" dirty="0" err="1" smtClean="0"/>
              <a:t>qu’ils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considère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sont</a:t>
            </a:r>
            <a:r>
              <a:rPr lang="en-US" baseline="0" dirty="0" smtClean="0"/>
              <a:t> de profounder 2 </a:t>
            </a:r>
            <a:r>
              <a:rPr lang="en-US" baseline="0" dirty="0" err="1" smtClean="0"/>
              <a:t>uniquement</a:t>
            </a:r>
            <a:r>
              <a:rPr lang="en-US" baseline="0" dirty="0" smtClean="0"/>
              <a:t>. </a:t>
            </a:r>
          </a:p>
          <a:p>
            <a:endParaRPr lang="en-U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 of the Web of Data as a network that show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fragmentation of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is common and thus may be a sign of low quality [12]. 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interest of the use of network</a:t>
            </a:r>
            <a:r>
              <a:rPr lang="en-US" baseline="0" dirty="0" smtClean="0"/>
              <a:t> metrics 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consider the following to be broad quality goals that should be reached by the creation of links: 1. modifications should bring the topology of the network closer to that of a power law network to make the network more robust against random failure; 2. modifications should lower the differences between the centrality of the hubs in the network to make the network more robust against targeted failure of these critical nodes; 3. modifications should increase the clustering within topical groups of resources and also lower the average path length between groups (i.e. foster a small world network). </a:t>
            </a:r>
            <a:endParaRPr lang="en-US" dirty="0" smtClean="0"/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----------</a:t>
            </a:r>
          </a:p>
          <a:p>
            <a:r>
              <a:rPr lang="en-US" dirty="0" smtClean="0"/>
              <a:t>The metrics</a:t>
            </a:r>
            <a:r>
              <a:rPr lang="en-US" baseline="0" dirty="0" smtClean="0"/>
              <a:t> : </a:t>
            </a:r>
          </a:p>
          <a:p>
            <a:r>
              <a:rPr lang="en-US" baseline="0" dirty="0" smtClean="0"/>
              <a:t>------------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 The degree of a node is given by its number of incoming and outgoing edges.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 The local clustering coefficient of a node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given by the ratio between the number of links among its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neighbours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number of possible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Comment: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Ideal. The highest average clustering coefficient a network can have is 1, mean-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every node is connected to every other node (the network is said to be “complete”). Although this is a result the Web of Data should not aim at, as most links would then be meaningless, an increase of the clustering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coeffi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sign of cohesiveness among local clusters.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 The centrality of a node vi is given by the number of connections it takes part in. This value is obtained by the product between the number of nodes reaching vi through its incoming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neighbours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number of nodes reachable through the outgoing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neighbours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4-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Chains 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metric counts the number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chains that are not closed.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Comment: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very common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owl:sameAs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property can be improperly asserted. One way to confirm a given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relation is correct is to find closed chains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between the linking resource and the resource linked. This metric detects whether there are open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chains in the network.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5- Descriptive Richness through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metric measures how much to the description of a resource is added through the use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edges. If 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edge is introduced, we can measure whether or not that edge adds to the description.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measure counts the number of new edges brought to a resource through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relation(s).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Comment: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resource’s outgoing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relations ideally link to resources that have a complementary description to the original one. Therefore, the richer the resulting description, the lower the distance to our ideal. </a:t>
            </a:r>
            <a:endParaRPr lang="en-US" dirty="0" smtClean="0"/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05587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fr-FR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Christophe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́eret1, Paul Groth1, Claus Stadler2, and Jens Lehmann2 </a:t>
            </a:r>
            <a:endParaRPr lang="fr-FR" dirty="0" smtClean="0"/>
          </a:p>
          <a:p>
            <a:endParaRPr lang="en-US" dirty="0" smtClean="0"/>
          </a:p>
          <a:p>
            <a:r>
              <a:rPr lang="en-US" dirty="0" smtClean="0"/>
              <a:t>- Les </a:t>
            </a:r>
            <a:r>
              <a:rPr lang="en-US" dirty="0" err="1" smtClean="0"/>
              <a:t>graphes</a:t>
            </a:r>
            <a:r>
              <a:rPr lang="en-US" baseline="0" dirty="0" smtClean="0"/>
              <a:t> contexts </a:t>
            </a:r>
            <a:r>
              <a:rPr lang="en-US" baseline="0" dirty="0" err="1" smtClean="0"/>
              <a:t>qu’ils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considère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sont</a:t>
            </a:r>
            <a:r>
              <a:rPr lang="en-US" baseline="0" dirty="0" smtClean="0"/>
              <a:t> de profounder 2 </a:t>
            </a:r>
            <a:r>
              <a:rPr lang="en-US" baseline="0" dirty="0" err="1" smtClean="0"/>
              <a:t>uniquement</a:t>
            </a:r>
            <a:r>
              <a:rPr lang="en-US" baseline="0" dirty="0" smtClean="0"/>
              <a:t>. </a:t>
            </a:r>
          </a:p>
          <a:p>
            <a:endParaRPr lang="en-U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 of the Web of Data as a network that show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fragmentation of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is common and thus may be a sign of low quality [12]. 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interest of the use of network</a:t>
            </a:r>
            <a:r>
              <a:rPr lang="en-US" baseline="0" dirty="0" smtClean="0"/>
              <a:t> metrics 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consider the following to be broad quality goals that should be reached by the creation of links: 1. modifications should bring the topology of the network closer to that of a power law network to make the network more robust against random failure; 2. modifications should lower the differences between the centrality of the hubs in the network to make the network more robust against targeted failure of these critical nodes; 3. modifications should increase the clustering within topical groups of resources and also lower the average path length between groups (i.e. foster a small world network). </a:t>
            </a:r>
            <a:endParaRPr lang="en-US" dirty="0" smtClean="0"/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----------</a:t>
            </a:r>
          </a:p>
          <a:p>
            <a:r>
              <a:rPr lang="en-US" dirty="0" smtClean="0"/>
              <a:t>The metrics</a:t>
            </a:r>
            <a:r>
              <a:rPr lang="en-US" baseline="0" dirty="0" smtClean="0"/>
              <a:t> : </a:t>
            </a:r>
          </a:p>
          <a:p>
            <a:r>
              <a:rPr lang="en-US" baseline="0" dirty="0" smtClean="0"/>
              <a:t>------------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 The degree of a node is given by its number of incoming and outgoing edges.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 The local clustering coefficient of a node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given by the ratio between the number of links among its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neighbours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number of possible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Comment: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Ideal. The highest average clustering coefficient a network can have is 1, mean-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every node is connected to every other node (the network is said to be “complete”). Although this is a result the Web of Data should not aim at, as most links would then be meaningless, an increase of the clustering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coeffi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sign of cohesiveness among local clusters.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 The centrality of a node vi is given by the number of connections it takes part in. This value is obtained by the product between the number of nodes reaching vi through its incoming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neighbours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number of nodes reachable through the outgoing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neighbours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4-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Chains 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metric counts the number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chains that are not closed.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Comment: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very common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owl:sameAs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property can be improperly asserted. One way to confirm a given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relation is correct is to find closed chains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between the linking resource and the resource linked. This metric detects whether there are open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chains in the network.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5- Descriptive Richness through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metric measures how much to the description of a resource is added through the use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edges. If 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edge is introduced, we can measure whether or not that edge adds to the description.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measure counts the number of new edges brought to a resource through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relation(s).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Comment: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resource’s outgoing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relations ideally link to resources that have a complementary description to the original one. Therefore, the richer the resulting description, the lower the distance to our ideal. </a:t>
            </a:r>
            <a:endParaRPr lang="en-US" dirty="0" smtClean="0"/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4319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buFont typeface="Arial" charset="0"/>
              <a:buChar char="•"/>
            </a:pPr>
            <a:r>
              <a:rPr lang="en-GB" sz="1800" dirty="0" smtClean="0"/>
              <a:t>From Leibniz [Forrest, 2008] identity relation respects: </a:t>
            </a:r>
          </a:p>
          <a:p>
            <a:pPr marL="1022350" lvl="2" indent="-215900">
              <a:buFont typeface="Arial" charset="0"/>
              <a:buChar char="•"/>
            </a:pPr>
            <a:r>
              <a:rPr lang="en-GB" sz="1600" dirty="0" smtClean="0"/>
              <a:t>Indiscernibility of </a:t>
            </a:r>
            <a:r>
              <a:rPr lang="en-GB" sz="1600" dirty="0" err="1" smtClean="0"/>
              <a:t>Identicals</a:t>
            </a:r>
            <a:r>
              <a:rPr lang="en-GB" sz="1600" dirty="0" smtClean="0"/>
              <a:t> </a:t>
            </a:r>
          </a:p>
          <a:p>
            <a:pPr marL="1022350" lvl="2" indent="-215900">
              <a:buFont typeface="Arial" charset="0"/>
              <a:buChar char="•"/>
            </a:pPr>
            <a:r>
              <a:rPr lang="en-GB" sz="1600" dirty="0" smtClean="0"/>
              <a:t>Identity of </a:t>
            </a:r>
            <a:r>
              <a:rPr lang="en-GB" sz="1600" dirty="0" err="1" smtClean="0"/>
              <a:t>Indiscernibles</a:t>
            </a:r>
            <a:r>
              <a:rPr lang="en-GB" sz="1600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09902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fr-FR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Christophe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́eret1, Paul Groth1, Claus Stadler2, and Jens Lehmann2 </a:t>
            </a:r>
            <a:endParaRPr lang="fr-FR" dirty="0" smtClean="0"/>
          </a:p>
          <a:p>
            <a:endParaRPr lang="en-US" dirty="0" smtClean="0"/>
          </a:p>
          <a:p>
            <a:r>
              <a:rPr lang="en-US" dirty="0" smtClean="0"/>
              <a:t>- Les </a:t>
            </a:r>
            <a:r>
              <a:rPr lang="en-US" dirty="0" err="1" smtClean="0"/>
              <a:t>graphes</a:t>
            </a:r>
            <a:r>
              <a:rPr lang="en-US" baseline="0" dirty="0" smtClean="0"/>
              <a:t> contexts </a:t>
            </a:r>
            <a:r>
              <a:rPr lang="en-US" baseline="0" dirty="0" err="1" smtClean="0"/>
              <a:t>qu’ils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considère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sont</a:t>
            </a:r>
            <a:r>
              <a:rPr lang="en-US" baseline="0" dirty="0" smtClean="0"/>
              <a:t> de profounder 2 </a:t>
            </a:r>
            <a:r>
              <a:rPr lang="en-US" baseline="0" dirty="0" err="1" smtClean="0"/>
              <a:t>uniquement</a:t>
            </a:r>
            <a:r>
              <a:rPr lang="en-US" baseline="0" dirty="0" smtClean="0"/>
              <a:t>. </a:t>
            </a:r>
          </a:p>
          <a:p>
            <a:endParaRPr lang="en-U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 of the Web of Data as a network that show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fragmentation of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is common and thus may be a sign of low quality [12]. 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interest of the use of network</a:t>
            </a:r>
            <a:r>
              <a:rPr lang="en-US" baseline="0" dirty="0" smtClean="0"/>
              <a:t> metrics 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consider the following to be broad quality goals that should be reached by the creation of links: 1. modifications should bring the topology of the network closer to that of a power law network to make the network more robust against random failure; 2. modifications should lower the differences between the centrality of the hubs in the network to make the network more robust against targeted failure of these critical nodes; 3. modifications should increase the clustering within topical groups of resources and also lower the average path length between groups (i.e. foster a small world network). </a:t>
            </a:r>
            <a:endParaRPr lang="en-US" dirty="0" smtClean="0"/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----------</a:t>
            </a:r>
          </a:p>
          <a:p>
            <a:r>
              <a:rPr lang="en-US" dirty="0" smtClean="0"/>
              <a:t>The metrics</a:t>
            </a:r>
            <a:r>
              <a:rPr lang="en-US" baseline="0" dirty="0" smtClean="0"/>
              <a:t> : </a:t>
            </a:r>
          </a:p>
          <a:p>
            <a:r>
              <a:rPr lang="en-US" baseline="0" dirty="0" smtClean="0"/>
              <a:t>------------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 The degree of a node is given by its number of incoming and outgoing edges.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 The local clustering coefficient of a node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given by the ratio between the number of links among its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neighbours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number of possible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Comment: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Ideal. The highest average clustering coefficient a network can have is 1, mean-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every node is connected to every other node (the network is said to be “complete”). Although this is a result the Web of Data should not aim at, as most links would then be meaningless, an increase of the clustering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coeffi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sign of cohesiveness among local clusters.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 The centrality of a node vi is given by the number of connections it takes part in. This value is obtained by the product between the number of nodes reaching vi through its incoming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neighbours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number of nodes reachable through the outgoing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neighbours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4-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Chains 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metric counts the number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chains that are not closed.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Comment: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very common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owl:sameAs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property can be improperly asserted. One way to confirm a given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relation is correct is to find closed chains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between the linking resource and the resource linked. This metric detects whether there are open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chains in the network.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5- Descriptive Richness through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metric measures how much to the description of a resource is added through the use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edges. If 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edge is introduced, we can measure whether or not that edge adds to the description.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measure counts the number of new edges brought to a resource through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relation(s).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Comment: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resource’s outgoing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relations ideally link to resources that have a complementary description to the original one. Therefore, the richer the resulting description, the lower the distance to our ideal. </a:t>
            </a:r>
            <a:endParaRPr lang="en-US" dirty="0" smtClean="0"/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6091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BC2B1-DC3A-4EA5-801A-FCC8366A5CB3}" type="slidenum">
              <a:rPr lang="fr-FR" smtClean="0"/>
              <a:t>54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3174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BC2B1-DC3A-4EA5-801A-FCC8366A5CB3}" type="slidenum">
              <a:rPr lang="fr-FR" smtClean="0"/>
              <a:t>55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54134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BC2B1-DC3A-4EA5-801A-FCC8366A5CB3}" type="slidenum">
              <a:rPr lang="fr-FR" smtClean="0"/>
              <a:t>56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69359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BC2B1-DC3A-4EA5-801A-FCC8366A5CB3}" type="slidenum">
              <a:rPr lang="fr-FR" smtClean="0"/>
              <a:t>57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69825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Communauté</a:t>
            </a:r>
            <a:r>
              <a:rPr lang="fr-FR" baseline="0" dirty="0" smtClean="0"/>
              <a:t> C1 problème dû à la faible densité du graphe. 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Les seuls </a:t>
            </a:r>
            <a:r>
              <a:rPr lang="fr-FR" baseline="0" smtClean="0"/>
              <a:t>liens externes </a:t>
            </a:r>
            <a:r>
              <a:rPr lang="fr-FR" baseline="0" dirty="0" smtClean="0"/>
              <a:t>à C2 sont bien erronés. 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BC2B1-DC3A-4EA5-801A-FCC8366A5CB3}" type="slidenum">
              <a:rPr lang="fr-FR" smtClean="0"/>
              <a:t>58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82673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BC2B1-DC3A-4EA5-801A-FCC8366A5CB3}" type="slidenum">
              <a:rPr lang="fr-FR" smtClean="0"/>
              <a:t>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47647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Computing an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optimal cut is NP-Hard.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33979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dirty="0" smtClean="0"/>
              <a:t>https://</a:t>
            </a:r>
            <a:r>
              <a:rPr lang="fr-FR" dirty="0" err="1" smtClean="0"/>
              <a:t>pridiyawulan.blogspot.fr</a:t>
            </a:r>
            <a:r>
              <a:rPr lang="fr-FR" dirty="0" smtClean="0"/>
              <a:t>/2015/01/</a:t>
            </a:r>
            <a:r>
              <a:rPr lang="fr-FR" dirty="0" err="1" smtClean="0"/>
              <a:t>clark</a:t>
            </a:r>
            <a:r>
              <a:rPr lang="fr-FR" dirty="0" smtClean="0"/>
              <a:t>-</a:t>
            </a:r>
            <a:r>
              <a:rPr lang="fr-FR" dirty="0" err="1" smtClean="0"/>
              <a:t>kent</a:t>
            </a:r>
            <a:r>
              <a:rPr lang="fr-FR" dirty="0" smtClean="0"/>
              <a:t>-</a:t>
            </a:r>
            <a:r>
              <a:rPr lang="fr-FR" dirty="0" err="1" smtClean="0"/>
              <a:t>atau</a:t>
            </a:r>
            <a:r>
              <a:rPr lang="fr-FR" dirty="0" smtClean="0"/>
              <a:t>-superman-</a:t>
            </a:r>
            <a:r>
              <a:rPr lang="fr-FR" dirty="0" err="1" smtClean="0"/>
              <a:t>pilih</a:t>
            </a:r>
            <a:r>
              <a:rPr lang="fr-FR" dirty="0" smtClean="0"/>
              <a:t>-</a:t>
            </a:r>
            <a:r>
              <a:rPr lang="fr-FR" dirty="0" err="1" smtClean="0"/>
              <a:t>yang-mana.html</a:t>
            </a:r>
            <a:r>
              <a:rPr lang="fr-FR" dirty="0" smtClean="0"/>
              <a:t> 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fr-FR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wouterbeek.github.io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3649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dirty="0" smtClean="0"/>
              <a:t>https://</a:t>
            </a:r>
            <a:r>
              <a:rPr lang="fr-FR" dirty="0" err="1" smtClean="0"/>
              <a:t>pridiyawulan.blogspot.fr</a:t>
            </a:r>
            <a:r>
              <a:rPr lang="fr-FR" dirty="0" smtClean="0"/>
              <a:t>/2015/01/</a:t>
            </a:r>
            <a:r>
              <a:rPr lang="fr-FR" dirty="0" err="1" smtClean="0"/>
              <a:t>clark</a:t>
            </a:r>
            <a:r>
              <a:rPr lang="fr-FR" dirty="0" smtClean="0"/>
              <a:t>-</a:t>
            </a:r>
            <a:r>
              <a:rPr lang="fr-FR" dirty="0" err="1" smtClean="0"/>
              <a:t>kent</a:t>
            </a:r>
            <a:r>
              <a:rPr lang="fr-FR" dirty="0" smtClean="0"/>
              <a:t>-</a:t>
            </a:r>
            <a:r>
              <a:rPr lang="fr-FR" dirty="0" err="1" smtClean="0"/>
              <a:t>atau</a:t>
            </a:r>
            <a:r>
              <a:rPr lang="fr-FR" dirty="0" smtClean="0"/>
              <a:t>-superman-</a:t>
            </a:r>
            <a:r>
              <a:rPr lang="fr-FR" dirty="0" err="1" smtClean="0"/>
              <a:t>pilih</a:t>
            </a:r>
            <a:r>
              <a:rPr lang="fr-FR" dirty="0" smtClean="0"/>
              <a:t>-</a:t>
            </a:r>
            <a:r>
              <a:rPr lang="fr-FR" dirty="0" err="1" smtClean="0"/>
              <a:t>yang-mana.html</a:t>
            </a:r>
            <a:r>
              <a:rPr lang="fr-FR" dirty="0" smtClean="0"/>
              <a:t> 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fr-FR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wouterbeek.github.io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768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6811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dirty="0" smtClean="0"/>
              <a:t>https://</a:t>
            </a:r>
            <a:r>
              <a:rPr lang="fr-FR" dirty="0" err="1" smtClean="0"/>
              <a:t>pridiyawulan.blogspot.fr</a:t>
            </a:r>
            <a:r>
              <a:rPr lang="fr-FR" dirty="0" smtClean="0"/>
              <a:t>/2015/01/</a:t>
            </a:r>
            <a:r>
              <a:rPr lang="fr-FR" dirty="0" err="1" smtClean="0"/>
              <a:t>clark</a:t>
            </a:r>
            <a:r>
              <a:rPr lang="fr-FR" dirty="0" smtClean="0"/>
              <a:t>-</a:t>
            </a:r>
            <a:r>
              <a:rPr lang="fr-FR" dirty="0" err="1" smtClean="0"/>
              <a:t>kent</a:t>
            </a:r>
            <a:r>
              <a:rPr lang="fr-FR" dirty="0" smtClean="0"/>
              <a:t>-</a:t>
            </a:r>
            <a:r>
              <a:rPr lang="fr-FR" dirty="0" err="1" smtClean="0"/>
              <a:t>atau</a:t>
            </a:r>
            <a:r>
              <a:rPr lang="fr-FR" dirty="0" smtClean="0"/>
              <a:t>-superman-</a:t>
            </a:r>
            <a:r>
              <a:rPr lang="fr-FR" dirty="0" err="1" smtClean="0"/>
              <a:t>pilih</a:t>
            </a:r>
            <a:r>
              <a:rPr lang="fr-FR" dirty="0" smtClean="0"/>
              <a:t>-</a:t>
            </a:r>
            <a:r>
              <a:rPr lang="fr-FR" dirty="0" err="1" smtClean="0"/>
              <a:t>yang-mana.html</a:t>
            </a:r>
            <a:r>
              <a:rPr lang="fr-FR" dirty="0" smtClean="0"/>
              <a:t> 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fr-FR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wouterbeek.github.io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19035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dirty="0" smtClean="0"/>
              <a:t>https://</a:t>
            </a:r>
            <a:r>
              <a:rPr lang="fr-FR" dirty="0" err="1" smtClean="0"/>
              <a:t>pridiyawulan.blogspot.fr</a:t>
            </a:r>
            <a:r>
              <a:rPr lang="fr-FR" dirty="0" smtClean="0"/>
              <a:t>/2015/01/</a:t>
            </a:r>
            <a:r>
              <a:rPr lang="fr-FR" dirty="0" err="1" smtClean="0"/>
              <a:t>clark</a:t>
            </a:r>
            <a:r>
              <a:rPr lang="fr-FR" dirty="0" smtClean="0"/>
              <a:t>-</a:t>
            </a:r>
            <a:r>
              <a:rPr lang="fr-FR" dirty="0" err="1" smtClean="0"/>
              <a:t>kent</a:t>
            </a:r>
            <a:r>
              <a:rPr lang="fr-FR" dirty="0" smtClean="0"/>
              <a:t>-</a:t>
            </a:r>
            <a:r>
              <a:rPr lang="fr-FR" dirty="0" err="1" smtClean="0"/>
              <a:t>atau</a:t>
            </a:r>
            <a:r>
              <a:rPr lang="fr-FR" dirty="0" smtClean="0"/>
              <a:t>-superman-</a:t>
            </a:r>
            <a:r>
              <a:rPr lang="fr-FR" dirty="0" err="1" smtClean="0"/>
              <a:t>pilih</a:t>
            </a:r>
            <a:r>
              <a:rPr lang="fr-FR" dirty="0" smtClean="0"/>
              <a:t>-</a:t>
            </a:r>
            <a:r>
              <a:rPr lang="fr-FR" dirty="0" err="1" smtClean="0"/>
              <a:t>yang-mana.html</a:t>
            </a:r>
            <a:r>
              <a:rPr lang="fr-FR" dirty="0" smtClean="0"/>
              <a:t> 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fr-FR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wouterbeek.github.io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63007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dirty="0" smtClean="0"/>
              <a:t>https://</a:t>
            </a:r>
            <a:r>
              <a:rPr lang="fr-FR" dirty="0" err="1" smtClean="0"/>
              <a:t>pridiyawulan.blogspot.fr</a:t>
            </a:r>
            <a:r>
              <a:rPr lang="fr-FR" dirty="0" smtClean="0"/>
              <a:t>/2015/01/</a:t>
            </a:r>
            <a:r>
              <a:rPr lang="fr-FR" dirty="0" err="1" smtClean="0"/>
              <a:t>clark</a:t>
            </a:r>
            <a:r>
              <a:rPr lang="fr-FR" dirty="0" smtClean="0"/>
              <a:t>-</a:t>
            </a:r>
            <a:r>
              <a:rPr lang="fr-FR" dirty="0" err="1" smtClean="0"/>
              <a:t>kent</a:t>
            </a:r>
            <a:r>
              <a:rPr lang="fr-FR" dirty="0" smtClean="0"/>
              <a:t>-</a:t>
            </a:r>
            <a:r>
              <a:rPr lang="fr-FR" dirty="0" err="1" smtClean="0"/>
              <a:t>atau</a:t>
            </a:r>
            <a:r>
              <a:rPr lang="fr-FR" dirty="0" smtClean="0"/>
              <a:t>-superman-</a:t>
            </a:r>
            <a:r>
              <a:rPr lang="fr-FR" dirty="0" err="1" smtClean="0"/>
              <a:t>pilih</a:t>
            </a:r>
            <a:r>
              <a:rPr lang="fr-FR" dirty="0" smtClean="0"/>
              <a:t>-</a:t>
            </a:r>
            <a:r>
              <a:rPr lang="fr-FR" dirty="0" err="1" smtClean="0"/>
              <a:t>yang-mana.html</a:t>
            </a:r>
            <a:r>
              <a:rPr lang="fr-FR" dirty="0" smtClean="0"/>
              <a:t> 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fr-FR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wouterbeek.github.io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7761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dirty="0" smtClean="0"/>
              <a:t>https://</a:t>
            </a:r>
            <a:r>
              <a:rPr lang="fr-FR" dirty="0" err="1" smtClean="0"/>
              <a:t>pridiyawulan.blogspot.fr</a:t>
            </a:r>
            <a:r>
              <a:rPr lang="fr-FR" dirty="0" smtClean="0"/>
              <a:t>/2015/01/</a:t>
            </a:r>
            <a:r>
              <a:rPr lang="fr-FR" dirty="0" err="1" smtClean="0"/>
              <a:t>clark</a:t>
            </a:r>
            <a:r>
              <a:rPr lang="fr-FR" dirty="0" smtClean="0"/>
              <a:t>-</a:t>
            </a:r>
            <a:r>
              <a:rPr lang="fr-FR" dirty="0" err="1" smtClean="0"/>
              <a:t>kent</a:t>
            </a:r>
            <a:r>
              <a:rPr lang="fr-FR" dirty="0" smtClean="0"/>
              <a:t>-</a:t>
            </a:r>
            <a:r>
              <a:rPr lang="fr-FR" dirty="0" err="1" smtClean="0"/>
              <a:t>atau</a:t>
            </a:r>
            <a:r>
              <a:rPr lang="fr-FR" dirty="0" smtClean="0"/>
              <a:t>-superman-</a:t>
            </a:r>
            <a:r>
              <a:rPr lang="fr-FR" dirty="0" err="1" smtClean="0"/>
              <a:t>pilih</a:t>
            </a:r>
            <a:r>
              <a:rPr lang="fr-FR" dirty="0" smtClean="0"/>
              <a:t>-</a:t>
            </a:r>
            <a:r>
              <a:rPr lang="fr-FR" dirty="0" err="1" smtClean="0"/>
              <a:t>yang-mana.html</a:t>
            </a:r>
            <a:r>
              <a:rPr lang="fr-FR" dirty="0" smtClean="0"/>
              <a:t> 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fr-FR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wouterbeek.github.io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47835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dirty="0" smtClean="0"/>
              <a:t>https://</a:t>
            </a:r>
            <a:r>
              <a:rPr lang="fr-FR" dirty="0" err="1" smtClean="0"/>
              <a:t>pridiyawulan.blogspot.fr</a:t>
            </a:r>
            <a:r>
              <a:rPr lang="fr-FR" dirty="0" smtClean="0"/>
              <a:t>/2015/01/</a:t>
            </a:r>
            <a:r>
              <a:rPr lang="fr-FR" dirty="0" err="1" smtClean="0"/>
              <a:t>clark</a:t>
            </a:r>
            <a:r>
              <a:rPr lang="fr-FR" dirty="0" smtClean="0"/>
              <a:t>-</a:t>
            </a:r>
            <a:r>
              <a:rPr lang="fr-FR" dirty="0" err="1" smtClean="0"/>
              <a:t>kent</a:t>
            </a:r>
            <a:r>
              <a:rPr lang="fr-FR" dirty="0" smtClean="0"/>
              <a:t>-</a:t>
            </a:r>
            <a:r>
              <a:rPr lang="fr-FR" dirty="0" err="1" smtClean="0"/>
              <a:t>atau</a:t>
            </a:r>
            <a:r>
              <a:rPr lang="fr-FR" dirty="0" smtClean="0"/>
              <a:t>-superman-</a:t>
            </a:r>
            <a:r>
              <a:rPr lang="fr-FR" dirty="0" err="1" smtClean="0"/>
              <a:t>pilih</a:t>
            </a:r>
            <a:r>
              <a:rPr lang="fr-FR" dirty="0" smtClean="0"/>
              <a:t>-</a:t>
            </a:r>
            <a:r>
              <a:rPr lang="fr-FR" dirty="0" err="1" smtClean="0"/>
              <a:t>yang-mana.html</a:t>
            </a:r>
            <a:r>
              <a:rPr lang="fr-FR" dirty="0" smtClean="0"/>
              <a:t> 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fr-FR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wouterbeek.github.io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82888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Règles</a:t>
            </a:r>
            <a:r>
              <a:rPr lang="en-US" dirty="0" smtClean="0"/>
              <a:t> entre "</a:t>
            </a:r>
            <a:r>
              <a:rPr lang="en-US" dirty="0" err="1" smtClean="0"/>
              <a:t>peu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probale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pourquoi</a:t>
            </a:r>
            <a:r>
              <a:rPr lang="en-US" baseline="0" dirty="0" smtClean="0"/>
              <a:t> pas” = </a:t>
            </a:r>
            <a:r>
              <a:rPr lang="en-US" baseline="0" dirty="0" err="1" smtClean="0"/>
              <a:t>connaisance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nouvelles</a:t>
            </a:r>
            <a:r>
              <a:rPr lang="en-US" baseline="0" dirty="0" smtClean="0"/>
              <a:t> pour les experts. </a:t>
            </a:r>
          </a:p>
          <a:p>
            <a:endParaRPr lang="en-US" baseline="0" dirty="0" smtClean="0"/>
          </a:p>
          <a:p>
            <a:r>
              <a:rPr lang="en-US" dirty="0" err="1" smtClean="0"/>
              <a:t>Calcul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taux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d’erreur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calcul</a:t>
            </a:r>
            <a:r>
              <a:rPr lang="en-US" baseline="0" dirty="0" smtClean="0"/>
              <a:t> de la distance entre la </a:t>
            </a:r>
            <a:r>
              <a:rPr lang="en-US" baseline="0" dirty="0" err="1" smtClean="0"/>
              <a:t>valeur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prédite</a:t>
            </a:r>
            <a:r>
              <a:rPr lang="en-US" baseline="0" dirty="0" smtClean="0"/>
              <a:t> et la </a:t>
            </a:r>
            <a:r>
              <a:rPr lang="en-US" baseline="0" dirty="0" err="1" smtClean="0"/>
              <a:t>valeur</a:t>
            </a:r>
            <a:r>
              <a:rPr lang="en-US" baseline="0" dirty="0" smtClean="0"/>
              <a:t> min et max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les </a:t>
            </a:r>
            <a:r>
              <a:rPr lang="en-US" baseline="0" dirty="0" err="1" smtClean="0"/>
              <a:t>données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Pour la distance on a </a:t>
            </a:r>
            <a:r>
              <a:rPr lang="en-US" baseline="0" dirty="0" err="1" smtClean="0"/>
              <a:t>utilisé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mesure</a:t>
            </a:r>
            <a:r>
              <a:rPr lang="en-US" baseline="0" dirty="0" smtClean="0"/>
              <a:t> de Chen et Chen pour les ensembles </a:t>
            </a:r>
            <a:r>
              <a:rPr lang="en-US" baseline="0" dirty="0" err="1" smtClean="0"/>
              <a:t>flous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BC2B1-DC3A-4EA5-801A-FCC8366A5CB3}" type="slidenum">
              <a:rPr lang="fr-FR" smtClean="0"/>
              <a:t>80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78784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Règles</a:t>
            </a:r>
            <a:r>
              <a:rPr lang="en-US" dirty="0" smtClean="0"/>
              <a:t> entre "</a:t>
            </a:r>
            <a:r>
              <a:rPr lang="en-US" dirty="0" err="1" smtClean="0"/>
              <a:t>peu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probale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pourquoi</a:t>
            </a:r>
            <a:r>
              <a:rPr lang="en-US" baseline="0" dirty="0" smtClean="0"/>
              <a:t> pas” = </a:t>
            </a:r>
            <a:r>
              <a:rPr lang="en-US" baseline="0" dirty="0" err="1" smtClean="0"/>
              <a:t>connaisance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nouvelles</a:t>
            </a:r>
            <a:r>
              <a:rPr lang="en-US" baseline="0" dirty="0" smtClean="0"/>
              <a:t> pour les experts. </a:t>
            </a:r>
          </a:p>
          <a:p>
            <a:endParaRPr lang="en-US" baseline="0" dirty="0" smtClean="0"/>
          </a:p>
          <a:p>
            <a:r>
              <a:rPr lang="en-US" dirty="0" err="1" smtClean="0"/>
              <a:t>Calcul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taux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d’erreur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calcul</a:t>
            </a:r>
            <a:r>
              <a:rPr lang="en-US" baseline="0" dirty="0" smtClean="0"/>
              <a:t> de la distance entre la </a:t>
            </a:r>
            <a:r>
              <a:rPr lang="en-US" baseline="0" dirty="0" err="1" smtClean="0"/>
              <a:t>valeur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prédite</a:t>
            </a:r>
            <a:r>
              <a:rPr lang="en-US" baseline="0" dirty="0" smtClean="0"/>
              <a:t> et la </a:t>
            </a:r>
            <a:r>
              <a:rPr lang="en-US" baseline="0" dirty="0" err="1" smtClean="0"/>
              <a:t>valeur</a:t>
            </a:r>
            <a:r>
              <a:rPr lang="en-US" baseline="0" dirty="0" smtClean="0"/>
              <a:t> min et max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les </a:t>
            </a:r>
            <a:r>
              <a:rPr lang="en-US" baseline="0" dirty="0" err="1" smtClean="0"/>
              <a:t>données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Pour la distance on a </a:t>
            </a:r>
            <a:r>
              <a:rPr lang="en-US" baseline="0" dirty="0" err="1" smtClean="0"/>
              <a:t>utilisé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mesure</a:t>
            </a:r>
            <a:r>
              <a:rPr lang="en-US" baseline="0" dirty="0" smtClean="0"/>
              <a:t> de Chen et Chen pour les ensembles </a:t>
            </a:r>
            <a:r>
              <a:rPr lang="en-US" baseline="0" dirty="0" err="1" smtClean="0"/>
              <a:t>flous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BC2B1-DC3A-4EA5-801A-FCC8366A5CB3}" type="slidenum">
              <a:rPr lang="fr-FR" smtClean="0"/>
              <a:t>81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11690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1592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dirty="0" smtClean="0"/>
              <a:t>https://</a:t>
            </a:r>
            <a:r>
              <a:rPr lang="fr-FR" dirty="0" err="1" smtClean="0"/>
              <a:t>pridiyawulan.blogspot.fr</a:t>
            </a:r>
            <a:r>
              <a:rPr lang="fr-FR" dirty="0" smtClean="0"/>
              <a:t>/2015/01/</a:t>
            </a:r>
            <a:r>
              <a:rPr lang="fr-FR" dirty="0" err="1" smtClean="0"/>
              <a:t>clark</a:t>
            </a:r>
            <a:r>
              <a:rPr lang="fr-FR" dirty="0" smtClean="0"/>
              <a:t>-</a:t>
            </a:r>
            <a:r>
              <a:rPr lang="fr-FR" dirty="0" err="1" smtClean="0"/>
              <a:t>kent</a:t>
            </a:r>
            <a:r>
              <a:rPr lang="fr-FR" dirty="0" smtClean="0"/>
              <a:t>-</a:t>
            </a:r>
            <a:r>
              <a:rPr lang="fr-FR" dirty="0" err="1" smtClean="0"/>
              <a:t>atau</a:t>
            </a:r>
            <a:r>
              <a:rPr lang="fr-FR" dirty="0" smtClean="0"/>
              <a:t>-superman-</a:t>
            </a:r>
            <a:r>
              <a:rPr lang="fr-FR" dirty="0" err="1" smtClean="0"/>
              <a:t>pilih</a:t>
            </a:r>
            <a:r>
              <a:rPr lang="fr-FR" dirty="0" smtClean="0"/>
              <a:t>-</a:t>
            </a:r>
            <a:r>
              <a:rPr lang="fr-FR" dirty="0" err="1" smtClean="0"/>
              <a:t>yang-mana.html</a:t>
            </a:r>
            <a:r>
              <a:rPr lang="fr-FR" dirty="0" smtClean="0"/>
              <a:t> 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fr-FR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wouterbeek.github.io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5309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75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969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1DC2-4D92-F849-AB4B-8688F4C02BDD}" type="datetime1">
              <a:rPr lang="fr-FR" smtClean="0"/>
              <a:t>23/04/2018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Fatiha Saïs - AgroParisTech - 13-NOV-2017</a:t>
            </a:r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4BC8840-4B08-6347-9483-EB92BA080F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1B3C5-E5AC-224C-9582-8E406387C5A6}" type="datetime1">
              <a:rPr lang="fr-FR" smtClean="0"/>
              <a:t>23/04/2018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Fatiha Saïs - AgroParisTech - 13-NOV-2017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534BA-3B42-4F4F-A3E5-89EB01103A31}" type="datetime1">
              <a:rPr lang="fr-FR" smtClean="0"/>
              <a:t>23/04/2018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Fatiha Saïs - AgroParisTech - 13-NOV-2017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g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OULE_Big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00242" cy="6858000"/>
          </a:xfrm>
          <a:prstGeom prst="rect">
            <a:avLst/>
          </a:prstGeom>
        </p:spPr>
      </p:pic>
      <p:pic>
        <p:nvPicPr>
          <p:cNvPr id="4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58896" y="5418138"/>
            <a:ext cx="2971272" cy="97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2039408" y="2254250"/>
            <a:ext cx="3129492" cy="1301750"/>
          </a:xfrm>
        </p:spPr>
        <p:txBody>
          <a:bodyPr anchor="t"/>
          <a:lstStyle>
            <a:lvl1pPr>
              <a:lnSpc>
                <a:spcPct val="80000"/>
              </a:lnSpc>
              <a:defRPr b="1" i="0" baseline="0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pic>
        <p:nvPicPr>
          <p:cNvPr id="5" name="Image 7" descr="trait_noir.png"/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0"/>
            <a:ext cx="46038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9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13" y="3957638"/>
            <a:ext cx="390525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039938" y="3575050"/>
            <a:ext cx="1173162" cy="365125"/>
          </a:xfrm>
        </p:spPr>
        <p:txBody>
          <a:bodyPr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b="0" i="0"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ECC92EEE-50DE-D34D-B6CC-2002BBABA9D1}" type="datetime1">
              <a:rPr lang="fr-FR" smtClean="0">
                <a:solidFill>
                  <a:srgbClr val="141313"/>
                </a:solidFill>
              </a:rPr>
              <a:t>23/04/2018</a:t>
            </a:fld>
            <a:endParaRPr lang="fr-FR">
              <a:solidFill>
                <a:srgbClr val="141313"/>
              </a:solidFill>
            </a:endParaRP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345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6" name="Image 8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9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7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3987" y="1440000"/>
            <a:ext cx="8170433" cy="48600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8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942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7" name="Image 8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9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7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9872" y="1440000"/>
            <a:ext cx="3960000" cy="48600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/>
          </p:nvPr>
        </p:nvSpPr>
        <p:spPr>
          <a:xfrm>
            <a:off x="4737102" y="1439862"/>
            <a:ext cx="4017318" cy="48600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1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433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9" name="Image 7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8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7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9872" y="2209800"/>
            <a:ext cx="3960000" cy="40902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/>
          </p:nvPr>
        </p:nvSpPr>
        <p:spPr>
          <a:xfrm>
            <a:off x="4737102" y="2209800"/>
            <a:ext cx="4017318" cy="4090062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4" name="Espace réservé du texte 8"/>
          <p:cNvSpPr>
            <a:spLocks noGrp="1"/>
          </p:cNvSpPr>
          <p:nvPr>
            <p:ph type="body" sz="quarter" idx="15"/>
          </p:nvPr>
        </p:nvSpPr>
        <p:spPr>
          <a:xfrm>
            <a:off x="4743620" y="1410690"/>
            <a:ext cx="3960000" cy="621172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7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16"/>
          </p:nvPr>
        </p:nvSpPr>
        <p:spPr>
          <a:xfrm>
            <a:off x="596900" y="1410690"/>
            <a:ext cx="3960000" cy="621172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7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126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5" name="Image 8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9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0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344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7" name="Image 8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9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7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3987" y="1440000"/>
            <a:ext cx="8170433" cy="43512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84200" y="5931701"/>
            <a:ext cx="8170220" cy="382204"/>
          </a:xfrm>
        </p:spPr>
        <p:txBody>
          <a:bodyPr/>
          <a:lstStyle>
            <a:lvl1pPr marL="0" indent="0" algn="l">
              <a:buNone/>
              <a:defRPr sz="11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9091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7" name="Image 8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9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7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3988" y="1440000"/>
            <a:ext cx="6299366" cy="48600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120486" y="1439862"/>
            <a:ext cx="1633934" cy="4860137"/>
          </a:xfr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3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321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2D3BA4-B073-144C-B9AE-82FF53F164CA}" type="datetime1">
              <a:rPr lang="fr-FR" smtClean="0">
                <a:solidFill>
                  <a:srgbClr val="141313"/>
                </a:solidFill>
              </a:rPr>
              <a:t>23/04/2018</a:t>
            </a:fld>
            <a:endParaRPr lang="fr-FR">
              <a:solidFill>
                <a:srgbClr val="14131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141313"/>
                </a:solidFill>
              </a:rPr>
              <a:t>Fatiha Saïs - AgroParisTech - 13-NOV-2017</a:t>
            </a:r>
            <a:endParaRPr lang="fr-FR">
              <a:solidFill>
                <a:srgbClr val="14131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C00E11-1B0A-A541-ACEC-A8CD1341FED3}" type="slidenum">
              <a:rPr lang="fr-FR" smtClean="0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120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0AF32-065C-0741-B06D-801A1ED0C85E}" type="datetime1">
              <a:rPr lang="fr-FR" smtClean="0"/>
              <a:t>23/04/2018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Fatiha Saïs - AgroParisTech - 13-NOV-2017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D23A59-6530-1E4E-BE3A-2763B6F285EC}" type="datetime1">
              <a:rPr lang="fr-FR" smtClean="0">
                <a:solidFill>
                  <a:srgbClr val="141313"/>
                </a:solidFill>
              </a:rPr>
              <a:t>23/04/2018</a:t>
            </a:fld>
            <a:endParaRPr lang="en-US">
              <a:solidFill>
                <a:srgbClr val="14131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141313"/>
                </a:solidFill>
              </a:rPr>
              <a:t>Fatiha Saïs - AgroParisTech - 13-NOV-2017</a:t>
            </a:r>
            <a:endParaRPr lang="en-US">
              <a:solidFill>
                <a:srgbClr val="14131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2C1F95-2998-E946-980B-A9A1599DC069}" type="slidenum">
              <a:rPr lang="en-US">
                <a:solidFill>
                  <a:srgbClr val="141313"/>
                </a:solidFill>
              </a:rPr>
              <a:pPr/>
              <a:t>‹#›</a:t>
            </a:fld>
            <a:endParaRPr lang="en-US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686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g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OULE_Big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00242" cy="6858000"/>
          </a:xfrm>
          <a:prstGeom prst="rect">
            <a:avLst/>
          </a:prstGeom>
        </p:spPr>
      </p:pic>
      <p:pic>
        <p:nvPicPr>
          <p:cNvPr id="4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58896" y="5418138"/>
            <a:ext cx="2971272" cy="97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2039408" y="2254250"/>
            <a:ext cx="3129492" cy="1301750"/>
          </a:xfrm>
        </p:spPr>
        <p:txBody>
          <a:bodyPr anchor="t"/>
          <a:lstStyle>
            <a:lvl1pPr>
              <a:lnSpc>
                <a:spcPct val="80000"/>
              </a:lnSpc>
              <a:defRPr b="1" i="0" baseline="0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pic>
        <p:nvPicPr>
          <p:cNvPr id="5" name="Image 7" descr="trait_noir.png"/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0"/>
            <a:ext cx="46038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9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13" y="3957638"/>
            <a:ext cx="390525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039938" y="3575050"/>
            <a:ext cx="1173162" cy="365125"/>
          </a:xfrm>
        </p:spPr>
        <p:txBody>
          <a:bodyPr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b="0" i="0"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E5CC3FC1-BB53-AF47-BDF4-155280D80AF5}" type="datetime1">
              <a:rPr lang="fr-FR" smtClean="0">
                <a:solidFill>
                  <a:srgbClr val="141313"/>
                </a:solidFill>
              </a:rPr>
              <a:t>23/04/2018</a:t>
            </a:fld>
            <a:endParaRPr lang="fr-FR">
              <a:solidFill>
                <a:srgbClr val="141313"/>
              </a:solidFill>
            </a:endParaRP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3239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6" name="Image 8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9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7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3987" y="1440000"/>
            <a:ext cx="8170433" cy="48600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8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6290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7" name="Image 8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9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7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9872" y="1440000"/>
            <a:ext cx="3960000" cy="48600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/>
          </p:nvPr>
        </p:nvSpPr>
        <p:spPr>
          <a:xfrm>
            <a:off x="4737102" y="1439862"/>
            <a:ext cx="4017318" cy="48600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1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5046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9" name="Image 7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8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7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9872" y="2209800"/>
            <a:ext cx="3960000" cy="40902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/>
          </p:nvPr>
        </p:nvSpPr>
        <p:spPr>
          <a:xfrm>
            <a:off x="4737102" y="2209800"/>
            <a:ext cx="4017318" cy="4090062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4" name="Espace réservé du texte 8"/>
          <p:cNvSpPr>
            <a:spLocks noGrp="1"/>
          </p:cNvSpPr>
          <p:nvPr>
            <p:ph type="body" sz="quarter" idx="15"/>
          </p:nvPr>
        </p:nvSpPr>
        <p:spPr>
          <a:xfrm>
            <a:off x="4743620" y="1410690"/>
            <a:ext cx="3960000" cy="621172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7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16"/>
          </p:nvPr>
        </p:nvSpPr>
        <p:spPr>
          <a:xfrm>
            <a:off x="596900" y="1410690"/>
            <a:ext cx="3960000" cy="621172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7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4487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5" name="Image 8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9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0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996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7" name="Image 8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9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7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3987" y="1440000"/>
            <a:ext cx="8170433" cy="43512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84200" y="5931701"/>
            <a:ext cx="8170220" cy="382204"/>
          </a:xfrm>
        </p:spPr>
        <p:txBody>
          <a:bodyPr/>
          <a:lstStyle>
            <a:lvl1pPr marL="0" indent="0" algn="l">
              <a:buNone/>
              <a:defRPr sz="11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0160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7" name="Image 8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9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7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3988" y="1440000"/>
            <a:ext cx="6299366" cy="48600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120486" y="1439862"/>
            <a:ext cx="1633934" cy="4860137"/>
          </a:xfr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3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1400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7844DC-E18F-7B49-B53D-0260AC429608}" type="datetime1">
              <a:rPr lang="fr-FR" smtClean="0">
                <a:solidFill>
                  <a:srgbClr val="141313"/>
                </a:solidFill>
              </a:rPr>
              <a:t>23/04/2018</a:t>
            </a:fld>
            <a:endParaRPr lang="fr-FR">
              <a:solidFill>
                <a:srgbClr val="14131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141313"/>
                </a:solidFill>
              </a:rPr>
              <a:t>Fatiha Saïs - AgroParisTech - 13-NOV-2017</a:t>
            </a:r>
            <a:endParaRPr lang="fr-FR">
              <a:solidFill>
                <a:srgbClr val="14131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C00E11-1B0A-A541-ACEC-A8CD1341FED3}" type="slidenum">
              <a:rPr lang="fr-FR" smtClean="0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4196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000A5A0-D96C-A544-A0FA-87278311D847}" type="datetime1">
              <a:rPr lang="fr-FR" smtClean="0">
                <a:solidFill>
                  <a:srgbClr val="141313"/>
                </a:solidFill>
              </a:rPr>
              <a:t>23/04/2018</a:t>
            </a:fld>
            <a:endParaRPr lang="en-US">
              <a:solidFill>
                <a:srgbClr val="14131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141313"/>
                </a:solidFill>
              </a:rPr>
              <a:t>Fatiha Saïs - AgroParisTech - 13-NOV-2017</a:t>
            </a:r>
            <a:endParaRPr lang="en-US">
              <a:solidFill>
                <a:srgbClr val="14131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2C1F95-2998-E946-980B-A9A1599DC069}" type="slidenum">
              <a:rPr lang="en-US">
                <a:solidFill>
                  <a:srgbClr val="141313"/>
                </a:solidFill>
              </a:rPr>
              <a:pPr/>
              <a:t>‹#›</a:t>
            </a:fld>
            <a:endParaRPr lang="en-US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783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1655-2496-0A41-8EB3-F722710CCD78}" type="datetime1">
              <a:rPr lang="fr-FR" smtClean="0"/>
              <a:t>23/04/2018</a:t>
            </a:fld>
            <a:endParaRPr lang="fr-F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‹#›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smtClean="0"/>
              <a:t>Fatiha Saïs - AgroParisTech - 13-NOV-2017</a:t>
            </a:r>
            <a:endParaRPr lang="fr-F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g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OULE_Big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00242" cy="6858000"/>
          </a:xfrm>
          <a:prstGeom prst="rect">
            <a:avLst/>
          </a:prstGeom>
        </p:spPr>
      </p:pic>
      <p:pic>
        <p:nvPicPr>
          <p:cNvPr id="4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58896" y="5418138"/>
            <a:ext cx="2971272" cy="97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2039408" y="2254250"/>
            <a:ext cx="3129492" cy="1301750"/>
          </a:xfrm>
        </p:spPr>
        <p:txBody>
          <a:bodyPr anchor="t"/>
          <a:lstStyle>
            <a:lvl1pPr>
              <a:lnSpc>
                <a:spcPct val="80000"/>
              </a:lnSpc>
              <a:defRPr b="1" i="0" baseline="0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pic>
        <p:nvPicPr>
          <p:cNvPr id="5" name="Image 7" descr="trait_noir.png"/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0"/>
            <a:ext cx="46038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9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13" y="3957638"/>
            <a:ext cx="390525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039938" y="3575050"/>
            <a:ext cx="1173162" cy="365125"/>
          </a:xfrm>
        </p:spPr>
        <p:txBody>
          <a:bodyPr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b="0" i="0"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E78B6CB3-F8CB-5A4B-8243-F6D8D77AF9F7}" type="datetime1">
              <a:rPr lang="fr-FR" smtClean="0">
                <a:solidFill>
                  <a:srgbClr val="141313"/>
                </a:solidFill>
              </a:rPr>
              <a:t>23/04/2018</a:t>
            </a:fld>
            <a:endParaRPr lang="fr-FR">
              <a:solidFill>
                <a:srgbClr val="141313"/>
              </a:solidFill>
            </a:endParaRP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7694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6" name="Image 8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9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7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3987" y="1440000"/>
            <a:ext cx="8170433" cy="48600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8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2200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7" name="Image 8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9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7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9872" y="1440000"/>
            <a:ext cx="3960000" cy="48600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/>
          </p:nvPr>
        </p:nvSpPr>
        <p:spPr>
          <a:xfrm>
            <a:off x="4737102" y="1439862"/>
            <a:ext cx="4017318" cy="48600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1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1189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9" name="Image 7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8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7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9872" y="2209800"/>
            <a:ext cx="3960000" cy="40902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/>
          </p:nvPr>
        </p:nvSpPr>
        <p:spPr>
          <a:xfrm>
            <a:off x="4737102" y="2209800"/>
            <a:ext cx="4017318" cy="4090062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4" name="Espace réservé du texte 8"/>
          <p:cNvSpPr>
            <a:spLocks noGrp="1"/>
          </p:cNvSpPr>
          <p:nvPr>
            <p:ph type="body" sz="quarter" idx="15"/>
          </p:nvPr>
        </p:nvSpPr>
        <p:spPr>
          <a:xfrm>
            <a:off x="4743620" y="1410690"/>
            <a:ext cx="3960000" cy="621172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7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16"/>
          </p:nvPr>
        </p:nvSpPr>
        <p:spPr>
          <a:xfrm>
            <a:off x="596900" y="1410690"/>
            <a:ext cx="3960000" cy="621172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7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8297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5" name="Image 8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9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0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0267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7" name="Image 8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9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7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3987" y="1440000"/>
            <a:ext cx="8170433" cy="43512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84200" y="5931701"/>
            <a:ext cx="8170220" cy="382204"/>
          </a:xfrm>
        </p:spPr>
        <p:txBody>
          <a:bodyPr/>
          <a:lstStyle>
            <a:lvl1pPr marL="0" indent="0" algn="l">
              <a:buNone/>
              <a:defRPr sz="11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3419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7" name="Image 8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9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7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3988" y="1440000"/>
            <a:ext cx="6299366" cy="48600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120486" y="1439862"/>
            <a:ext cx="1633934" cy="4860137"/>
          </a:xfr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3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0135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5E292C7-FF0D-3645-8478-CC5E77CBEF79}" type="datetime1">
              <a:rPr lang="fr-FR" smtClean="0">
                <a:solidFill>
                  <a:srgbClr val="141313"/>
                </a:solidFill>
              </a:rPr>
              <a:t>23/04/2018</a:t>
            </a:fld>
            <a:endParaRPr lang="fr-FR">
              <a:solidFill>
                <a:srgbClr val="14131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141313"/>
                </a:solidFill>
              </a:rPr>
              <a:t>Fatiha Saïs - AgroParisTech - 13-NOV-2017</a:t>
            </a:r>
            <a:endParaRPr lang="fr-FR">
              <a:solidFill>
                <a:srgbClr val="14131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C00E11-1B0A-A541-ACEC-A8CD1341FED3}" type="slidenum">
              <a:rPr lang="fr-FR" smtClean="0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22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47898-0882-EF47-B97B-2EA48FDE54F7}" type="datetime1">
              <a:rPr lang="fr-FR" smtClean="0"/>
              <a:t>23/04/2018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Fatiha Saïs - AgroParisTech - 13-NOV-2017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B154-71BC-C74F-9E94-56CFFF1C02B7}" type="datetime1">
              <a:rPr lang="fr-FR" smtClean="0"/>
              <a:t>23/04/2018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Fatiha Saïs - AgroParisTech - 13-NOV-2017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676B2-0E76-DD42-9A8F-5C946AE623CE}" type="datetime1">
              <a:rPr lang="fr-FR" smtClean="0"/>
              <a:t>23/04/2018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Fatiha Saïs - AgroParisTech - 13-NOV-2017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9881-9067-1042-B0CD-E8EA5AF0DC87}" type="datetime1">
              <a:rPr lang="fr-FR" smtClean="0"/>
              <a:t>23/04/2018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Fatiha Saïs - AgroParisTech - 13-NOV-2017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FC093-BE19-294A-9B46-23BDCC0139BC}" type="datetime1">
              <a:rPr lang="fr-FR" smtClean="0"/>
              <a:t>23/04/2018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Fatiha Saïs - AgroParisTech - 13-NOV-2017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DA697-A39B-1946-B717-9FA002EB2913}" type="datetime1">
              <a:rPr lang="fr-FR" smtClean="0"/>
              <a:t>23/04/2018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Fatiha Saïs - AgroParisTech - 13-NOV-2017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4BC8840-4B08-6347-9483-EB92BA080F87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theme" Target="../theme/theme2.xml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9" Type="http://schemas.openxmlformats.org/officeDocument/2006/relationships/theme" Target="../theme/theme4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660F3183-D87B-3E44-A47F-0A52565E7AEB}" type="datetime1">
              <a:rPr lang="fr-FR" smtClean="0"/>
              <a:t>23/04/2018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Fatiha Saïs - AgroParisTech - 13-NOV-2017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6454" y="6375922"/>
            <a:ext cx="754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E4BC8840-4B08-6347-9483-EB92BA080F87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93675" y="171450"/>
            <a:ext cx="6553200" cy="536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CH" dirty="0" smtClean="0"/>
              <a:t>Titre</a:t>
            </a:r>
            <a:endParaRPr lang="fr-FR" dirty="0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65100" y="1435100"/>
            <a:ext cx="8716963" cy="44862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H"/>
              <a:t>Cliquez pour modifier les styles du texte du masque</a:t>
            </a:r>
          </a:p>
          <a:p>
            <a:pPr lvl="1"/>
            <a:r>
              <a:rPr lang="fr-CH"/>
              <a:t>Deuxième niveau</a:t>
            </a:r>
          </a:p>
          <a:p>
            <a:pPr lvl="2"/>
            <a:r>
              <a:rPr lang="fr-CH"/>
              <a:t>Troisième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27025" y="6211888"/>
            <a:ext cx="117475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F997011-363F-8A46-8BD8-5DB0104A5764}" type="datetime1">
              <a:rPr lang="fr-FR" smtClean="0">
                <a:solidFill>
                  <a:srgbClr val="141313"/>
                </a:solidFill>
                <a:ea typeface="ＭＳ Ｐゴシック" charset="0"/>
              </a:rPr>
              <a:t>23/04/2018</a:t>
            </a:fld>
            <a:endParaRPr lang="fr-FR">
              <a:solidFill>
                <a:srgbClr val="141313"/>
              </a:solidFill>
              <a:ea typeface="ＭＳ Ｐゴシック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68550" y="6211888"/>
            <a:ext cx="440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 i="0">
                <a:solidFill>
                  <a:schemeClr val="tx1"/>
                </a:solidFill>
                <a:latin typeface="BentonSans Book"/>
                <a:ea typeface="+mn-ea"/>
                <a:cs typeface="BentonSans Book"/>
              </a:defRPr>
            </a:lvl1pPr>
          </a:lstStyle>
          <a:p>
            <a:pPr>
              <a:defRPr/>
            </a:pPr>
            <a:r>
              <a:rPr lang="fr-FR" smtClean="0">
                <a:solidFill>
                  <a:srgbClr val="141313"/>
                </a:solidFill>
              </a:rPr>
              <a:t>Fatiha Saïs - AgroParisTech - 13-NOV-2017</a:t>
            </a:r>
            <a:endParaRPr lang="fr-FR">
              <a:solidFill>
                <a:srgbClr val="141313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007350" y="6211888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141313"/>
              </a:solidFill>
              <a:ea typeface="ＭＳ Ｐゴシック" charset="0"/>
            </a:endParaRPr>
          </a:p>
        </p:txBody>
      </p:sp>
      <p:pic>
        <p:nvPicPr>
          <p:cNvPr id="7" name="Imag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20765" y="357188"/>
            <a:ext cx="1633471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5894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 cap="all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Bebas Neue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Bebas Neue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Bebas Neue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Bebas Neue" charset="0"/>
          <a:ea typeface="ＭＳ Ｐゴシック" charset="0"/>
        </a:defRPr>
      </a:lvl9pPr>
    </p:titleStyle>
    <p:bodyStyle>
      <a:lvl1pPr marL="184150" indent="-184150" algn="l" defTabSz="457200" rtl="0" eaLnBrk="1" fontAlgn="base" hangingPunct="1">
        <a:spcBef>
          <a:spcPct val="20000"/>
        </a:spcBef>
        <a:spcAft>
          <a:spcPct val="0"/>
        </a:spcAft>
        <a:buClr>
          <a:srgbClr val="00A0AF"/>
        </a:buClr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46088" indent="-261938" algn="l" defTabSz="457200" rtl="0" eaLnBrk="1" fontAlgn="base" hangingPunct="1">
        <a:spcBef>
          <a:spcPct val="20000"/>
        </a:spcBef>
        <a:spcAft>
          <a:spcPct val="0"/>
        </a:spcAft>
        <a:buClr>
          <a:srgbClr val="00A0AF"/>
        </a:buClr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630238" indent="-184150" algn="l" defTabSz="457200" rtl="0" eaLnBrk="1" fontAlgn="base" hangingPunct="1">
        <a:spcBef>
          <a:spcPct val="20000"/>
        </a:spcBef>
        <a:spcAft>
          <a:spcPct val="0"/>
        </a:spcAft>
        <a:buClr>
          <a:srgbClr val="00A0AF"/>
        </a:buClr>
        <a:buFont typeface="Arial" charset="0"/>
        <a:buChar char="•"/>
        <a:defRPr sz="2800" kern="1200">
          <a:solidFill>
            <a:schemeClr val="tx1"/>
          </a:solidFill>
          <a:latin typeface="Arial"/>
          <a:ea typeface="BentonSans Condensed Book" charset="0"/>
          <a:cs typeface="Arial"/>
        </a:defRPr>
      </a:lvl3pPr>
      <a:lvl4pPr marL="901700" indent="-271463" algn="l" defTabSz="457200" rtl="0" eaLnBrk="1" fontAlgn="base" hangingPunct="1">
        <a:spcBef>
          <a:spcPct val="20000"/>
        </a:spcBef>
        <a:spcAft>
          <a:spcPct val="0"/>
        </a:spcAft>
        <a:buClr>
          <a:srgbClr val="00A0AF"/>
        </a:buClr>
        <a:buFont typeface="Arial" charset="0"/>
        <a:buChar char="•"/>
        <a:defRPr sz="2800" kern="1200">
          <a:solidFill>
            <a:schemeClr val="tx1"/>
          </a:solidFill>
          <a:latin typeface="Arial"/>
          <a:ea typeface="BentonSans Condensed Book" charset="0"/>
          <a:cs typeface="Arial"/>
        </a:defRPr>
      </a:lvl4pPr>
      <a:lvl5pPr marL="1076325" indent="-174625" algn="l" defTabSz="457200" rtl="0" eaLnBrk="1" fontAlgn="base" hangingPunct="1">
        <a:spcBef>
          <a:spcPct val="20000"/>
        </a:spcBef>
        <a:spcAft>
          <a:spcPct val="0"/>
        </a:spcAft>
        <a:buClr>
          <a:srgbClr val="00A0AF"/>
        </a:buClr>
        <a:buFont typeface="Arial" charset="0"/>
        <a:buChar char="•"/>
        <a:defRPr sz="2800" kern="1200">
          <a:solidFill>
            <a:schemeClr val="tx1"/>
          </a:solidFill>
          <a:latin typeface="Arial"/>
          <a:ea typeface="BentonSans Condensed Book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93675" y="171450"/>
            <a:ext cx="6553200" cy="536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CH" dirty="0" smtClean="0"/>
              <a:t>Titre</a:t>
            </a:r>
            <a:endParaRPr lang="fr-FR" dirty="0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65100" y="1435100"/>
            <a:ext cx="8716963" cy="44862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H"/>
              <a:t>Cliquez pour modifier les styles du texte du masque</a:t>
            </a:r>
          </a:p>
          <a:p>
            <a:pPr lvl="1"/>
            <a:r>
              <a:rPr lang="fr-CH"/>
              <a:t>Deuxième niveau</a:t>
            </a:r>
          </a:p>
          <a:p>
            <a:pPr lvl="2"/>
            <a:r>
              <a:rPr lang="fr-CH"/>
              <a:t>Troisième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27025" y="6211888"/>
            <a:ext cx="117475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9B5BFA6-A41E-344E-8E09-B07C02691746}" type="datetime1">
              <a:rPr lang="fr-FR" smtClean="0">
                <a:solidFill>
                  <a:srgbClr val="141313"/>
                </a:solidFill>
                <a:ea typeface="ＭＳ Ｐゴシック" charset="0"/>
              </a:rPr>
              <a:t>23/04/2018</a:t>
            </a:fld>
            <a:endParaRPr lang="fr-FR">
              <a:solidFill>
                <a:srgbClr val="141313"/>
              </a:solidFill>
              <a:ea typeface="ＭＳ Ｐゴシック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68550" y="6211888"/>
            <a:ext cx="440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 i="0">
                <a:solidFill>
                  <a:schemeClr val="tx1"/>
                </a:solidFill>
                <a:latin typeface="BentonSans Book"/>
                <a:ea typeface="+mn-ea"/>
                <a:cs typeface="BentonSans Book"/>
              </a:defRPr>
            </a:lvl1pPr>
          </a:lstStyle>
          <a:p>
            <a:pPr>
              <a:defRPr/>
            </a:pPr>
            <a:r>
              <a:rPr lang="fr-FR" smtClean="0">
                <a:solidFill>
                  <a:srgbClr val="141313"/>
                </a:solidFill>
              </a:rPr>
              <a:t>Fatiha Saïs - AgroParisTech - 13-NOV-2017</a:t>
            </a:r>
            <a:endParaRPr lang="fr-FR">
              <a:solidFill>
                <a:srgbClr val="141313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007350" y="6211888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141313"/>
              </a:solidFill>
              <a:ea typeface="ＭＳ Ｐゴシック" charset="0"/>
            </a:endParaRPr>
          </a:p>
        </p:txBody>
      </p:sp>
      <p:pic>
        <p:nvPicPr>
          <p:cNvPr id="7" name="Imag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20765" y="357188"/>
            <a:ext cx="1633471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81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 cap="all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Bebas Neue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Bebas Neue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Bebas Neue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Bebas Neue" charset="0"/>
          <a:ea typeface="ＭＳ Ｐゴシック" charset="0"/>
        </a:defRPr>
      </a:lvl9pPr>
    </p:titleStyle>
    <p:bodyStyle>
      <a:lvl1pPr marL="184150" indent="-184150" algn="l" defTabSz="457200" rtl="0" eaLnBrk="1" fontAlgn="base" hangingPunct="1">
        <a:spcBef>
          <a:spcPct val="20000"/>
        </a:spcBef>
        <a:spcAft>
          <a:spcPct val="0"/>
        </a:spcAft>
        <a:buClr>
          <a:srgbClr val="00A0AF"/>
        </a:buClr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46088" indent="-261938" algn="l" defTabSz="457200" rtl="0" eaLnBrk="1" fontAlgn="base" hangingPunct="1">
        <a:spcBef>
          <a:spcPct val="20000"/>
        </a:spcBef>
        <a:spcAft>
          <a:spcPct val="0"/>
        </a:spcAft>
        <a:buClr>
          <a:srgbClr val="00A0AF"/>
        </a:buClr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630238" indent="-184150" algn="l" defTabSz="457200" rtl="0" eaLnBrk="1" fontAlgn="base" hangingPunct="1">
        <a:spcBef>
          <a:spcPct val="20000"/>
        </a:spcBef>
        <a:spcAft>
          <a:spcPct val="0"/>
        </a:spcAft>
        <a:buClr>
          <a:srgbClr val="00A0AF"/>
        </a:buClr>
        <a:buFont typeface="Arial" charset="0"/>
        <a:buChar char="•"/>
        <a:defRPr sz="2800" kern="1200">
          <a:solidFill>
            <a:schemeClr val="tx1"/>
          </a:solidFill>
          <a:latin typeface="Arial"/>
          <a:ea typeface="BentonSans Condensed Book" charset="0"/>
          <a:cs typeface="Arial"/>
        </a:defRPr>
      </a:lvl3pPr>
      <a:lvl4pPr marL="901700" indent="-271463" algn="l" defTabSz="457200" rtl="0" eaLnBrk="1" fontAlgn="base" hangingPunct="1">
        <a:spcBef>
          <a:spcPct val="20000"/>
        </a:spcBef>
        <a:spcAft>
          <a:spcPct val="0"/>
        </a:spcAft>
        <a:buClr>
          <a:srgbClr val="00A0AF"/>
        </a:buClr>
        <a:buFont typeface="Arial" charset="0"/>
        <a:buChar char="•"/>
        <a:defRPr sz="2800" kern="1200">
          <a:solidFill>
            <a:schemeClr val="tx1"/>
          </a:solidFill>
          <a:latin typeface="Arial"/>
          <a:ea typeface="BentonSans Condensed Book" charset="0"/>
          <a:cs typeface="Arial"/>
        </a:defRPr>
      </a:lvl4pPr>
      <a:lvl5pPr marL="1076325" indent="-174625" algn="l" defTabSz="457200" rtl="0" eaLnBrk="1" fontAlgn="base" hangingPunct="1">
        <a:spcBef>
          <a:spcPct val="20000"/>
        </a:spcBef>
        <a:spcAft>
          <a:spcPct val="0"/>
        </a:spcAft>
        <a:buClr>
          <a:srgbClr val="00A0AF"/>
        </a:buClr>
        <a:buFont typeface="Arial" charset="0"/>
        <a:buChar char="•"/>
        <a:defRPr sz="2800" kern="1200">
          <a:solidFill>
            <a:schemeClr val="tx1"/>
          </a:solidFill>
          <a:latin typeface="Arial"/>
          <a:ea typeface="BentonSans Condensed Book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93675" y="171450"/>
            <a:ext cx="6553200" cy="536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CH" dirty="0" smtClean="0"/>
              <a:t>Titre</a:t>
            </a:r>
            <a:endParaRPr lang="fr-FR" dirty="0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65100" y="1435100"/>
            <a:ext cx="8716963" cy="44862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H"/>
              <a:t>Cliquez pour modifier les styles du texte du masque</a:t>
            </a:r>
          </a:p>
          <a:p>
            <a:pPr lvl="1"/>
            <a:r>
              <a:rPr lang="fr-CH"/>
              <a:t>Deuxième niveau</a:t>
            </a:r>
          </a:p>
          <a:p>
            <a:pPr lvl="2"/>
            <a:r>
              <a:rPr lang="fr-CH"/>
              <a:t>Troisième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27025" y="6211888"/>
            <a:ext cx="117475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1131333-5B0D-4F48-B620-8ECF40912D69}" type="datetime1">
              <a:rPr lang="fr-FR" smtClean="0">
                <a:solidFill>
                  <a:srgbClr val="141313"/>
                </a:solidFill>
                <a:ea typeface="ＭＳ Ｐゴシック" charset="0"/>
              </a:rPr>
              <a:t>23/04/2018</a:t>
            </a:fld>
            <a:endParaRPr lang="fr-FR">
              <a:solidFill>
                <a:srgbClr val="141313"/>
              </a:solidFill>
              <a:ea typeface="ＭＳ Ｐゴシック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68550" y="6211888"/>
            <a:ext cx="440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 i="0">
                <a:solidFill>
                  <a:schemeClr val="tx1"/>
                </a:solidFill>
                <a:latin typeface="BentonSans Book"/>
                <a:ea typeface="+mn-ea"/>
                <a:cs typeface="BentonSans Book"/>
              </a:defRPr>
            </a:lvl1pPr>
          </a:lstStyle>
          <a:p>
            <a:pPr>
              <a:defRPr/>
            </a:pPr>
            <a:r>
              <a:rPr lang="fr-FR" smtClean="0">
                <a:solidFill>
                  <a:srgbClr val="141313"/>
                </a:solidFill>
              </a:rPr>
              <a:t>Fatiha Saïs - AgroParisTech - 13-NOV-2017</a:t>
            </a:r>
            <a:endParaRPr lang="fr-FR">
              <a:solidFill>
                <a:srgbClr val="141313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007350" y="6211888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141313"/>
              </a:solidFill>
              <a:ea typeface="ＭＳ Ｐゴシック" charset="0"/>
            </a:endParaRPr>
          </a:p>
        </p:txBody>
      </p:sp>
      <p:pic>
        <p:nvPicPr>
          <p:cNvPr id="7" name="Imag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20765" y="357188"/>
            <a:ext cx="1633471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510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 cap="all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Bebas Neue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Bebas Neue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Bebas Neue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Bebas Neue" charset="0"/>
          <a:ea typeface="ＭＳ Ｐゴシック" charset="0"/>
        </a:defRPr>
      </a:lvl9pPr>
    </p:titleStyle>
    <p:bodyStyle>
      <a:lvl1pPr marL="184150" indent="-184150" algn="l" defTabSz="457200" rtl="0" eaLnBrk="1" fontAlgn="base" hangingPunct="1">
        <a:spcBef>
          <a:spcPct val="20000"/>
        </a:spcBef>
        <a:spcAft>
          <a:spcPct val="0"/>
        </a:spcAft>
        <a:buClr>
          <a:srgbClr val="00A0AF"/>
        </a:buClr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46088" indent="-261938" algn="l" defTabSz="457200" rtl="0" eaLnBrk="1" fontAlgn="base" hangingPunct="1">
        <a:spcBef>
          <a:spcPct val="20000"/>
        </a:spcBef>
        <a:spcAft>
          <a:spcPct val="0"/>
        </a:spcAft>
        <a:buClr>
          <a:srgbClr val="00A0AF"/>
        </a:buClr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630238" indent="-184150" algn="l" defTabSz="457200" rtl="0" eaLnBrk="1" fontAlgn="base" hangingPunct="1">
        <a:spcBef>
          <a:spcPct val="20000"/>
        </a:spcBef>
        <a:spcAft>
          <a:spcPct val="0"/>
        </a:spcAft>
        <a:buClr>
          <a:srgbClr val="00A0AF"/>
        </a:buClr>
        <a:buFont typeface="Arial" charset="0"/>
        <a:buChar char="•"/>
        <a:defRPr sz="2800" kern="1200">
          <a:solidFill>
            <a:schemeClr val="tx1"/>
          </a:solidFill>
          <a:latin typeface="Arial"/>
          <a:ea typeface="BentonSans Condensed Book" charset="0"/>
          <a:cs typeface="Arial"/>
        </a:defRPr>
      </a:lvl3pPr>
      <a:lvl4pPr marL="901700" indent="-271463" algn="l" defTabSz="457200" rtl="0" eaLnBrk="1" fontAlgn="base" hangingPunct="1">
        <a:spcBef>
          <a:spcPct val="20000"/>
        </a:spcBef>
        <a:spcAft>
          <a:spcPct val="0"/>
        </a:spcAft>
        <a:buClr>
          <a:srgbClr val="00A0AF"/>
        </a:buClr>
        <a:buFont typeface="Arial" charset="0"/>
        <a:buChar char="•"/>
        <a:defRPr sz="2800" kern="1200">
          <a:solidFill>
            <a:schemeClr val="tx1"/>
          </a:solidFill>
          <a:latin typeface="Arial"/>
          <a:ea typeface="BentonSans Condensed Book" charset="0"/>
          <a:cs typeface="Arial"/>
        </a:defRPr>
      </a:lvl4pPr>
      <a:lvl5pPr marL="1076325" indent="-174625" algn="l" defTabSz="457200" rtl="0" eaLnBrk="1" fontAlgn="base" hangingPunct="1">
        <a:spcBef>
          <a:spcPct val="20000"/>
        </a:spcBef>
        <a:spcAft>
          <a:spcPct val="0"/>
        </a:spcAft>
        <a:buClr>
          <a:srgbClr val="00A0AF"/>
        </a:buClr>
        <a:buFont typeface="Arial" charset="0"/>
        <a:buChar char="•"/>
        <a:defRPr sz="2800" kern="1200">
          <a:solidFill>
            <a:schemeClr val="tx1"/>
          </a:solidFill>
          <a:latin typeface="Arial"/>
          <a:ea typeface="BentonSans Condensed Book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s://pridiyawulan.blogspot.fr/2015/01/clark-kent-atau-superman-pilih-yang-mana.html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outerbeek.github.io/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umbel.org/" TargetMode="External"/><Relationship Id="rId4" Type="http://schemas.openxmlformats.org/officeDocument/2006/relationships/hyperlink" Target="http://vocab.org/" TargetMode="External"/><Relationship Id="rId5" Type="http://schemas.openxmlformats.org/officeDocument/2006/relationships/hyperlink" Target="http://lexvo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2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18082" y="223670"/>
            <a:ext cx="8795657" cy="1774370"/>
          </a:xfrm>
        </p:spPr>
        <p:txBody>
          <a:bodyPr/>
          <a:lstStyle/>
          <a:p>
            <a:r>
              <a:rPr lang="en-GB" sz="3600" b="1" dirty="0" smtClean="0"/>
              <a:t>Knowledge Graph Completion</a:t>
            </a:r>
            <a:br>
              <a:rPr lang="en-GB" sz="3600" b="1" dirty="0" smtClean="0"/>
            </a:br>
            <a:r>
              <a:rPr lang="en-GB" sz="3500" b="1" dirty="0" smtClean="0">
                <a:solidFill>
                  <a:srgbClr val="0070C0"/>
                </a:solidFill>
              </a:rPr>
              <a:t>Part 3: Identity Link Validation</a:t>
            </a:r>
            <a:endParaRPr lang="en-GB" sz="3500" cap="small" dirty="0">
              <a:solidFill>
                <a:srgbClr val="0070C0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57200" y="4279890"/>
            <a:ext cx="8629553" cy="1018823"/>
          </a:xfrm>
        </p:spPr>
        <p:txBody>
          <a:bodyPr>
            <a:noAutofit/>
          </a:bodyPr>
          <a:lstStyle/>
          <a:p>
            <a:pPr marL="63500"/>
            <a:r>
              <a:rPr lang="fr-FR" sz="1800" baseline="30000" dirty="0" smtClean="0">
                <a:latin typeface="Georgia" charset="0"/>
                <a:ea typeface="ＭＳ Ｐゴシック" charset="0"/>
                <a:cs typeface="ＭＳ Ｐゴシック" charset="0"/>
              </a:rPr>
              <a:t>(1)</a:t>
            </a:r>
            <a:r>
              <a:rPr lang="fr-FR" sz="1800" dirty="0" smtClean="0">
                <a:latin typeface="Georgia" charset="0"/>
                <a:ea typeface="ＭＳ Ｐゴシック" charset="0"/>
                <a:cs typeface="ＭＳ Ｐゴシック" charset="0"/>
              </a:rPr>
              <a:t> </a:t>
            </a:r>
            <a:r>
              <a:rPr lang="fr-CA" sz="1800" dirty="0" err="1" smtClean="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rPr>
              <a:t>Lri</a:t>
            </a:r>
            <a:r>
              <a:rPr lang="fr-CA" sz="1800" dirty="0" smtClean="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rPr>
              <a:t>, Paris Sud </a:t>
            </a:r>
            <a:r>
              <a:rPr lang="fr-CA" sz="1800" dirty="0" err="1" smtClean="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rPr>
              <a:t>University</a:t>
            </a:r>
            <a:r>
              <a:rPr lang="fr-CA" sz="1800" dirty="0" smtClean="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rPr>
              <a:t>, CNRS, Paris Saclay </a:t>
            </a:r>
            <a:r>
              <a:rPr lang="fr-CA" sz="1800" dirty="0" err="1" smtClean="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rPr>
              <a:t>university</a:t>
            </a:r>
            <a:endParaRPr lang="fr-CA" sz="1800" dirty="0">
              <a:solidFill>
                <a:schemeClr val="tx1"/>
              </a:solidFill>
              <a:latin typeface="Georgia" charset="0"/>
              <a:ea typeface="ＭＳ Ｐゴシック" charset="0"/>
              <a:cs typeface="ＭＳ Ｐゴシック" charset="0"/>
            </a:endParaRPr>
          </a:p>
          <a:p>
            <a:pPr marL="63500"/>
            <a:r>
              <a:rPr lang="fr-FR" sz="1800" baseline="30000" dirty="0" smtClean="0">
                <a:latin typeface="Georgia" charset="0"/>
                <a:ea typeface="ＭＳ Ｐゴシック" charset="0"/>
                <a:cs typeface="ＭＳ Ｐゴシック" charset="0"/>
              </a:rPr>
              <a:t>(</a:t>
            </a:r>
            <a:r>
              <a:rPr lang="fr-FR" sz="1800" baseline="30000" dirty="0">
                <a:latin typeface="Georgia" charset="0"/>
                <a:ea typeface="ＭＳ Ｐゴシック" charset="0"/>
                <a:cs typeface="ＭＳ Ｐゴシック" charset="0"/>
              </a:rPr>
              <a:t>2</a:t>
            </a:r>
            <a:r>
              <a:rPr lang="fr-FR" sz="1800" baseline="30000" dirty="0" smtClean="0">
                <a:latin typeface="Georgia" charset="0"/>
                <a:ea typeface="ＭＳ Ｐゴシック" charset="0"/>
                <a:cs typeface="ＭＳ Ｐゴシック" charset="0"/>
              </a:rPr>
              <a:t>)</a:t>
            </a:r>
            <a:r>
              <a:rPr lang="fr-FR" sz="1800" dirty="0" smtClean="0">
                <a:latin typeface="Georgia" charset="0"/>
                <a:ea typeface="ＭＳ Ｐゴシック" charset="0"/>
                <a:cs typeface="ＭＳ Ｐゴシック" charset="0"/>
              </a:rPr>
              <a:t> </a:t>
            </a:r>
            <a:r>
              <a:rPr lang="fr-CA" sz="1800" dirty="0" smtClean="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rPr>
              <a:t>INRA, </a:t>
            </a:r>
            <a:r>
              <a:rPr lang="fr-CA" sz="1800" dirty="0" err="1" smtClean="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rPr>
              <a:t>GaMMA</a:t>
            </a:r>
            <a:r>
              <a:rPr lang="fr-CA" sz="1800" dirty="0" smtClean="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rPr>
              <a:t> team</a:t>
            </a:r>
          </a:p>
          <a:p>
            <a:pPr marL="63500"/>
            <a:r>
              <a:rPr lang="fr-FR" sz="1800" baseline="30000" dirty="0" smtClean="0">
                <a:latin typeface="Georgia" charset="0"/>
                <a:ea typeface="ＭＳ Ｐゴシック" charset="0"/>
                <a:cs typeface="ＭＳ Ｐゴシック" charset="0"/>
              </a:rPr>
              <a:t>(3)</a:t>
            </a:r>
            <a:r>
              <a:rPr lang="fr-FR" sz="1800" dirty="0" smtClean="0">
                <a:latin typeface="Georgia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800" dirty="0" err="1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rPr>
              <a:t>Dept</a:t>
            </a:r>
            <a:r>
              <a:rPr lang="fr-FR" sz="1800" dirty="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rPr>
              <a:t>. of Computer Science, VU </a:t>
            </a:r>
            <a:r>
              <a:rPr lang="fr-FR" sz="1800" dirty="0" err="1" smtClean="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rPr>
              <a:t>Univ</a:t>
            </a:r>
            <a:r>
              <a:rPr lang="fr-FR" sz="1800" dirty="0" smtClean="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rPr>
              <a:t>. </a:t>
            </a:r>
            <a:r>
              <a:rPr lang="fr-FR" sz="1800" dirty="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rPr>
              <a:t>Amsterdam, NL</a:t>
            </a:r>
            <a:endParaRPr lang="fr-CA" sz="1800" dirty="0">
              <a:solidFill>
                <a:schemeClr val="tx1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440012" y="2013153"/>
            <a:ext cx="8375376" cy="1920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"/>
            <a:r>
              <a:rPr lang="fr-FR" sz="2200" u="sng" dirty="0" smtClean="0">
                <a:latin typeface="Georgia" charset="0"/>
                <a:ea typeface="Georgia" charset="0"/>
                <a:cs typeface="Georgia" charset="0"/>
              </a:rPr>
              <a:t>Fatiha Saïs </a:t>
            </a:r>
            <a:r>
              <a:rPr lang="fr-FR" sz="2200" u="sng" baseline="30000" dirty="0">
                <a:latin typeface="Georgia" charset="0"/>
                <a:ea typeface="Georgia" charset="0"/>
                <a:cs typeface="Georgia" charset="0"/>
              </a:rPr>
              <a:t>(1)</a:t>
            </a:r>
            <a:endParaRPr lang="fr-FR" sz="2200" u="sng" baseline="30000" dirty="0" smtClean="0">
              <a:latin typeface="Georgia" charset="0"/>
              <a:ea typeface="Georgia" charset="0"/>
              <a:cs typeface="Georgia" charset="0"/>
            </a:endParaRPr>
          </a:p>
          <a:p>
            <a:pPr marL="63500"/>
            <a:r>
              <a:rPr lang="fr-FR" sz="2200" dirty="0" smtClean="0">
                <a:latin typeface="Georgia" charset="0"/>
                <a:ea typeface="Georgia" charset="0"/>
                <a:cs typeface="Georgia" charset="0"/>
              </a:rPr>
              <a:t>Nathalie Pernelle</a:t>
            </a:r>
            <a:r>
              <a:rPr lang="fr-FR" sz="2200" baseline="30000" dirty="0">
                <a:latin typeface="Georgia" charset="0"/>
                <a:ea typeface="Georgia" charset="0"/>
                <a:cs typeface="Georgia" charset="0"/>
              </a:rPr>
              <a:t>(1</a:t>
            </a:r>
            <a:r>
              <a:rPr lang="fr-FR" sz="2200" baseline="30000" dirty="0" smtClean="0">
                <a:latin typeface="Georgia" charset="0"/>
                <a:ea typeface="Georgia" charset="0"/>
                <a:cs typeface="Georgia" charset="0"/>
              </a:rPr>
              <a:t>)</a:t>
            </a:r>
            <a:endParaRPr lang="fr-FR" sz="2200" dirty="0" smtClean="0">
              <a:latin typeface="Georgia" charset="0"/>
              <a:ea typeface="Georgia" charset="0"/>
              <a:cs typeface="Georgia" charset="0"/>
            </a:endParaRPr>
          </a:p>
          <a:p>
            <a:pPr marL="63500"/>
            <a:r>
              <a:rPr lang="fr-FR" sz="2200" dirty="0" err="1" smtClean="0">
                <a:latin typeface="Georgia" charset="0"/>
                <a:ea typeface="Georgia" charset="0"/>
                <a:cs typeface="Georgia" charset="0"/>
              </a:rPr>
              <a:t>Danai</a:t>
            </a:r>
            <a:r>
              <a:rPr lang="fr-FR" sz="2200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fr-FR" sz="2200" dirty="0" err="1" smtClean="0">
                <a:latin typeface="Georgia" charset="0"/>
                <a:ea typeface="Georgia" charset="0"/>
                <a:cs typeface="Georgia" charset="0"/>
              </a:rPr>
              <a:t>Symeonidou</a:t>
            </a:r>
            <a:r>
              <a:rPr lang="fr-FR" sz="2200" baseline="30000" dirty="0" smtClean="0">
                <a:latin typeface="Georgia" charset="0"/>
                <a:ea typeface="Georgia" charset="0"/>
                <a:cs typeface="Georgia" charset="0"/>
              </a:rPr>
              <a:t>(2)</a:t>
            </a:r>
            <a:endParaRPr lang="fr-FR" sz="2200" dirty="0" smtClean="0">
              <a:latin typeface="Georgia" charset="0"/>
              <a:ea typeface="Georgia" charset="0"/>
              <a:cs typeface="Georgia" charset="0"/>
            </a:endParaRPr>
          </a:p>
          <a:p>
            <a:r>
              <a:rPr lang="fr-FR" cap="none" dirty="0" smtClean="0">
                <a:latin typeface="Georgia" charset="0"/>
                <a:ea typeface="Georgia" charset="0"/>
                <a:cs typeface="Georgia" charset="0"/>
              </a:rPr>
              <a:t> and collaboration </a:t>
            </a:r>
            <a:r>
              <a:rPr lang="fr-FR" cap="none" dirty="0" err="1" smtClean="0">
                <a:latin typeface="Georgia" charset="0"/>
                <a:ea typeface="Georgia" charset="0"/>
                <a:cs typeface="Georgia" charset="0"/>
              </a:rPr>
              <a:t>with</a:t>
            </a:r>
            <a:r>
              <a:rPr lang="fr-FR" cap="none" dirty="0" smtClean="0">
                <a:latin typeface="Georgia" charset="0"/>
                <a:ea typeface="Georgia" charset="0"/>
                <a:cs typeface="Georgia" charset="0"/>
              </a:rPr>
              <a:t> J. </a:t>
            </a:r>
            <a:r>
              <a:rPr lang="fr-FR" cap="none" dirty="0" err="1" smtClean="0">
                <a:latin typeface="Georgia" charset="0"/>
                <a:ea typeface="Georgia" charset="0"/>
                <a:cs typeface="Georgia" charset="0"/>
              </a:rPr>
              <a:t>Raad</a:t>
            </a:r>
            <a:r>
              <a:rPr lang="fr-FR" cap="none" baseline="30000" dirty="0">
                <a:latin typeface="Georgia" charset="0"/>
                <a:ea typeface="Georgia" charset="0"/>
                <a:cs typeface="Georgia" charset="0"/>
              </a:rPr>
              <a:t>(1</a:t>
            </a:r>
            <a:r>
              <a:rPr lang="fr-FR" cap="none" baseline="30000" dirty="0" smtClean="0">
                <a:latin typeface="Georgia" charset="0"/>
                <a:ea typeface="Georgia" charset="0"/>
                <a:cs typeface="Georgia" charset="0"/>
              </a:rPr>
              <a:t>)</a:t>
            </a:r>
            <a:r>
              <a:rPr lang="fr-FR" cap="none" dirty="0" smtClean="0">
                <a:latin typeface="Georgia" charset="0"/>
                <a:ea typeface="Georgia" charset="0"/>
                <a:cs typeface="Georgia" charset="0"/>
              </a:rPr>
              <a:t>, W. </a:t>
            </a:r>
            <a:r>
              <a:rPr lang="fr-FR" cap="none" dirty="0" err="1" smtClean="0">
                <a:latin typeface="Georgia" charset="0"/>
                <a:ea typeface="Georgia" charset="0"/>
                <a:cs typeface="Georgia" charset="0"/>
              </a:rPr>
              <a:t>Beek</a:t>
            </a:r>
            <a:r>
              <a:rPr lang="fr-FR" cap="none" baseline="30000" dirty="0" smtClean="0">
                <a:latin typeface="Georgia" charset="0"/>
                <a:ea typeface="Georgia" charset="0"/>
                <a:cs typeface="Georgia" charset="0"/>
              </a:rPr>
              <a:t>(3)</a:t>
            </a:r>
            <a:endParaRPr lang="fr-FR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1</a:t>
            </a:fld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27" y="5769700"/>
            <a:ext cx="1005630" cy="9713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77" y="5791590"/>
            <a:ext cx="1142886" cy="10143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383" y="5867175"/>
            <a:ext cx="863194" cy="8631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72" y="5897383"/>
            <a:ext cx="1947247" cy="6594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43" y="5931799"/>
            <a:ext cx="1668616" cy="68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244" y="1998039"/>
            <a:ext cx="2410143" cy="210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llipse 1"/>
          <p:cNvSpPr/>
          <p:nvPr/>
        </p:nvSpPr>
        <p:spPr>
          <a:xfrm>
            <a:off x="2525899" y="2970389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8" name="Ellipse 3"/>
          <p:cNvSpPr/>
          <p:nvPr/>
        </p:nvSpPr>
        <p:spPr>
          <a:xfrm>
            <a:off x="5420064" y="2960161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9" name="Ellipse 4"/>
          <p:cNvSpPr/>
          <p:nvPr/>
        </p:nvSpPr>
        <p:spPr>
          <a:xfrm>
            <a:off x="3288741" y="3815313"/>
            <a:ext cx="500089" cy="46070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a11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1" name="Ellipse 6"/>
          <p:cNvSpPr/>
          <p:nvPr/>
        </p:nvSpPr>
        <p:spPr>
          <a:xfrm>
            <a:off x="6282634" y="3716738"/>
            <a:ext cx="500089" cy="46070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a21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32" name="Connecteur en arc 8"/>
          <p:cNvCxnSpPr>
            <a:stCxn id="26" idx="6"/>
            <a:endCxn id="28" idx="2"/>
          </p:cNvCxnSpPr>
          <p:nvPr/>
        </p:nvCxnSpPr>
        <p:spPr>
          <a:xfrm flipV="1">
            <a:off x="3025988" y="3190513"/>
            <a:ext cx="2394076" cy="10228"/>
          </a:xfrm>
          <a:prstGeom prst="curvedConnector3">
            <a:avLst/>
          </a:prstGeom>
          <a:ln>
            <a:solidFill>
              <a:srgbClr val="0C5BA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9"/>
          <p:cNvSpPr txBox="1"/>
          <p:nvPr/>
        </p:nvSpPr>
        <p:spPr>
          <a:xfrm>
            <a:off x="3449344" y="2837788"/>
            <a:ext cx="1915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solidFill>
                  <a:srgbClr val="0070C0"/>
                </a:solidFill>
              </a:rPr>
              <a:t>owl:sameAs</a:t>
            </a:r>
            <a:r>
              <a:rPr lang="fr-FR" sz="1400" dirty="0" smtClean="0">
                <a:solidFill>
                  <a:srgbClr val="0070C0"/>
                </a:solidFill>
              </a:rPr>
              <a:t>(b1, b2)?</a:t>
            </a:r>
            <a:endParaRPr lang="fr-FR" sz="1400" dirty="0">
              <a:solidFill>
                <a:srgbClr val="0070C0"/>
              </a:solidFill>
            </a:endParaRPr>
          </a:p>
        </p:txBody>
      </p:sp>
      <p:cxnSp>
        <p:nvCxnSpPr>
          <p:cNvPr id="35" name="Connecteur en arc 13"/>
          <p:cNvCxnSpPr>
            <a:stCxn id="26" idx="6"/>
            <a:endCxn id="29" idx="0"/>
          </p:cNvCxnSpPr>
          <p:nvPr/>
        </p:nvCxnSpPr>
        <p:spPr>
          <a:xfrm>
            <a:off x="3025988" y="3200741"/>
            <a:ext cx="512798" cy="614572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rc 20"/>
          <p:cNvCxnSpPr>
            <a:stCxn id="28" idx="6"/>
            <a:endCxn id="31" idx="0"/>
          </p:cNvCxnSpPr>
          <p:nvPr/>
        </p:nvCxnSpPr>
        <p:spPr>
          <a:xfrm>
            <a:off x="5920153" y="3190513"/>
            <a:ext cx="612526" cy="526225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ZoneTexte 30"/>
          <p:cNvSpPr txBox="1"/>
          <p:nvPr/>
        </p:nvSpPr>
        <p:spPr>
          <a:xfrm>
            <a:off x="5754166" y="3418562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author</a:t>
            </a:r>
            <a:endParaRPr lang="fr-FR" sz="1400" dirty="0"/>
          </a:p>
          <a:p>
            <a:endParaRPr lang="fr-FR" sz="1400" dirty="0"/>
          </a:p>
        </p:txBody>
      </p:sp>
      <p:sp>
        <p:nvSpPr>
          <p:cNvPr id="39" name="ZoneTexte 31"/>
          <p:cNvSpPr txBox="1"/>
          <p:nvPr/>
        </p:nvSpPr>
        <p:spPr>
          <a:xfrm>
            <a:off x="3526077" y="3516252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author</a:t>
            </a:r>
            <a:endParaRPr lang="fr-FR" sz="1400" dirty="0"/>
          </a:p>
          <a:p>
            <a:endParaRPr lang="fr-FR" sz="1400" dirty="0"/>
          </a:p>
        </p:txBody>
      </p:sp>
      <p:cxnSp>
        <p:nvCxnSpPr>
          <p:cNvPr id="44" name="Connecteur en arc 35"/>
          <p:cNvCxnSpPr>
            <a:stCxn id="28" idx="1"/>
            <a:endCxn id="69" idx="2"/>
          </p:cNvCxnSpPr>
          <p:nvPr/>
        </p:nvCxnSpPr>
        <p:spPr>
          <a:xfrm rot="16200000" flipV="1">
            <a:off x="5000942" y="2535270"/>
            <a:ext cx="797616" cy="18710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339744" y="1737782"/>
            <a:ext cx="1932910" cy="492231"/>
          </a:xfrm>
          <a:prstGeom prst="rect">
            <a:avLst/>
          </a:prstGeom>
          <a:noFill/>
          <a:ln w="28575" cmpd="sng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0000"/>
                </a:solidFill>
              </a:rPr>
              <a:t>A </a:t>
            </a:r>
            <a:r>
              <a:rPr lang="fr-FR" sz="1400" dirty="0" err="1" smtClean="0">
                <a:solidFill>
                  <a:srgbClr val="000000"/>
                </a:solidFill>
              </a:rPr>
              <a:t>Semantic</a:t>
            </a:r>
            <a:r>
              <a:rPr lang="fr-FR" sz="1400" dirty="0" smtClean="0">
                <a:solidFill>
                  <a:srgbClr val="000000"/>
                </a:solidFill>
              </a:rPr>
              <a:t> Web Primer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47" name="ZoneTexte 45"/>
          <p:cNvSpPr txBox="1"/>
          <p:nvPr/>
        </p:nvSpPr>
        <p:spPr>
          <a:xfrm>
            <a:off x="5314545" y="2275588"/>
            <a:ext cx="496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titre</a:t>
            </a:r>
            <a:endParaRPr lang="fr-FR" sz="1400" dirty="0"/>
          </a:p>
        </p:txBody>
      </p:sp>
      <p:cxnSp>
        <p:nvCxnSpPr>
          <p:cNvPr id="48" name="Connecteur en arc 48"/>
          <p:cNvCxnSpPr>
            <a:stCxn id="26" idx="0"/>
          </p:cNvCxnSpPr>
          <p:nvPr/>
        </p:nvCxnSpPr>
        <p:spPr>
          <a:xfrm rot="5400000" flipH="1" flipV="1">
            <a:off x="2516455" y="2460856"/>
            <a:ext cx="769022" cy="25004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2059533" y="1709136"/>
            <a:ext cx="1932910" cy="492231"/>
          </a:xfrm>
          <a:prstGeom prst="rect">
            <a:avLst/>
          </a:prstGeom>
          <a:noFill/>
          <a:ln w="28575" cmpd="sng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0000"/>
                </a:solidFill>
              </a:rPr>
              <a:t>A </a:t>
            </a:r>
            <a:r>
              <a:rPr lang="fr-FR" sz="1400" dirty="0" err="1" smtClean="0">
                <a:solidFill>
                  <a:srgbClr val="000000"/>
                </a:solidFill>
              </a:rPr>
              <a:t>Semantic</a:t>
            </a:r>
            <a:r>
              <a:rPr lang="fr-FR" sz="1400" dirty="0" smtClean="0">
                <a:solidFill>
                  <a:srgbClr val="000000"/>
                </a:solidFill>
              </a:rPr>
              <a:t> Web Primer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50" name="ZoneTexte 50"/>
          <p:cNvSpPr txBox="1"/>
          <p:nvPr/>
        </p:nvSpPr>
        <p:spPr>
          <a:xfrm>
            <a:off x="2457637" y="2196509"/>
            <a:ext cx="496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titre</a:t>
            </a:r>
            <a:endParaRPr lang="fr-FR" sz="1400" dirty="0"/>
          </a:p>
        </p:txBody>
      </p:sp>
      <p:cxnSp>
        <p:nvCxnSpPr>
          <p:cNvPr id="52" name="Connecteur en arc 59"/>
          <p:cNvCxnSpPr>
            <a:stCxn id="28" idx="6"/>
          </p:cNvCxnSpPr>
          <p:nvPr/>
        </p:nvCxnSpPr>
        <p:spPr>
          <a:xfrm>
            <a:off x="5920153" y="3190513"/>
            <a:ext cx="1090056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7010209" y="2944397"/>
            <a:ext cx="633315" cy="49223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0000"/>
                </a:solidFill>
              </a:rPr>
              <a:t>2007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55" name="ZoneTexte 61"/>
          <p:cNvSpPr txBox="1"/>
          <p:nvPr/>
        </p:nvSpPr>
        <p:spPr>
          <a:xfrm>
            <a:off x="5953475" y="2846697"/>
            <a:ext cx="844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pubYear</a:t>
            </a:r>
            <a:endParaRPr lang="fr-FR" sz="1400" dirty="0"/>
          </a:p>
        </p:txBody>
      </p:sp>
      <p:cxnSp>
        <p:nvCxnSpPr>
          <p:cNvPr id="56" name="Connecteur en arc 70"/>
          <p:cNvCxnSpPr>
            <a:stCxn id="26" idx="2"/>
          </p:cNvCxnSpPr>
          <p:nvPr/>
        </p:nvCxnSpPr>
        <p:spPr>
          <a:xfrm rot="10800000">
            <a:off x="1285409" y="3200741"/>
            <a:ext cx="1240490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652094" y="2954625"/>
            <a:ext cx="633315" cy="49223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0000"/>
                </a:solidFill>
              </a:rPr>
              <a:t>2007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58" name="ZoneTexte 72"/>
          <p:cNvSpPr txBox="1"/>
          <p:nvPr/>
        </p:nvSpPr>
        <p:spPr>
          <a:xfrm>
            <a:off x="1408797" y="2864483"/>
            <a:ext cx="844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pubYear</a:t>
            </a:r>
            <a:endParaRPr lang="fr-FR" sz="1400" dirty="0"/>
          </a:p>
        </p:txBody>
      </p:sp>
      <p:cxnSp>
        <p:nvCxnSpPr>
          <p:cNvPr id="59" name="Connecteur en arc 76"/>
          <p:cNvCxnSpPr>
            <a:stCxn id="31" idx="4"/>
          </p:cNvCxnSpPr>
          <p:nvPr/>
        </p:nvCxnSpPr>
        <p:spPr>
          <a:xfrm rot="16200000" flipH="1">
            <a:off x="6549646" y="4160473"/>
            <a:ext cx="414061" cy="44799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6388343" y="4591502"/>
            <a:ext cx="1184662" cy="49223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0000"/>
                </a:solidFill>
              </a:rPr>
              <a:t>G. </a:t>
            </a:r>
            <a:r>
              <a:rPr lang="fr-FR" sz="1400" dirty="0" err="1" smtClean="0">
                <a:solidFill>
                  <a:srgbClr val="000000"/>
                </a:solidFill>
              </a:rPr>
              <a:t>Antoniou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61" name="ZoneTexte 78"/>
          <p:cNvSpPr txBox="1"/>
          <p:nvPr/>
        </p:nvSpPr>
        <p:spPr>
          <a:xfrm>
            <a:off x="6742628" y="3982715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aName</a:t>
            </a:r>
            <a:endParaRPr lang="fr-FR" sz="1400" dirty="0"/>
          </a:p>
        </p:txBody>
      </p:sp>
      <p:cxnSp>
        <p:nvCxnSpPr>
          <p:cNvPr id="62" name="Connecteur en arc 89"/>
          <p:cNvCxnSpPr>
            <a:stCxn id="29" idx="4"/>
          </p:cNvCxnSpPr>
          <p:nvPr/>
        </p:nvCxnSpPr>
        <p:spPr>
          <a:xfrm rot="16200000" flipH="1">
            <a:off x="3426422" y="4388379"/>
            <a:ext cx="304261" cy="7953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3025988" y="4580277"/>
            <a:ext cx="1184662" cy="49223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>
                <a:solidFill>
                  <a:srgbClr val="000000"/>
                </a:solidFill>
              </a:rPr>
              <a:t>Grigoris</a:t>
            </a:r>
            <a:r>
              <a:rPr lang="fr-FR" sz="1400" dirty="0" smtClean="0">
                <a:solidFill>
                  <a:srgbClr val="000000"/>
                </a:solidFill>
              </a:rPr>
              <a:t> </a:t>
            </a:r>
            <a:r>
              <a:rPr lang="fr-FR" sz="1400" dirty="0" err="1" smtClean="0">
                <a:solidFill>
                  <a:srgbClr val="000000"/>
                </a:solidFill>
              </a:rPr>
              <a:t>Antoniou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64" name="ZoneTexte 91"/>
          <p:cNvSpPr txBox="1"/>
          <p:nvPr/>
        </p:nvSpPr>
        <p:spPr>
          <a:xfrm>
            <a:off x="3566060" y="4189844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</a:t>
            </a:r>
            <a:r>
              <a:rPr lang="fr-FR" sz="1400" dirty="0" err="1"/>
              <a:t>N</a:t>
            </a:r>
            <a:r>
              <a:rPr lang="fr-FR" sz="1400" dirty="0" err="1" smtClean="0"/>
              <a:t>ame</a:t>
            </a:r>
            <a:endParaRPr lang="fr-FR" sz="1400" dirty="0"/>
          </a:p>
        </p:txBody>
      </p:sp>
      <p:cxnSp>
        <p:nvCxnSpPr>
          <p:cNvPr id="69" name="Connecteur en arc 117"/>
          <p:cNvCxnSpPr>
            <a:stCxn id="26" idx="4"/>
          </p:cNvCxnSpPr>
          <p:nvPr/>
        </p:nvCxnSpPr>
        <p:spPr>
          <a:xfrm rot="5400000">
            <a:off x="2481569" y="3579781"/>
            <a:ext cx="443064" cy="14568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ZoneTexte 118"/>
          <p:cNvSpPr txBox="1"/>
          <p:nvPr/>
        </p:nvSpPr>
        <p:spPr>
          <a:xfrm>
            <a:off x="2685132" y="3526585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author</a:t>
            </a:r>
            <a:endParaRPr lang="fr-FR" sz="1400" dirty="0"/>
          </a:p>
        </p:txBody>
      </p:sp>
      <p:sp>
        <p:nvSpPr>
          <p:cNvPr id="72" name="Ellipse 125"/>
          <p:cNvSpPr/>
          <p:nvPr/>
        </p:nvSpPr>
        <p:spPr>
          <a:xfrm>
            <a:off x="2380213" y="3874156"/>
            <a:ext cx="500089" cy="46070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a12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76" name="Connecteur en arc 142"/>
          <p:cNvCxnSpPr>
            <a:stCxn id="28" idx="4"/>
          </p:cNvCxnSpPr>
          <p:nvPr/>
        </p:nvCxnSpPr>
        <p:spPr>
          <a:xfrm rot="16200000" flipH="1">
            <a:off x="5562775" y="3528197"/>
            <a:ext cx="391479" cy="17681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ZoneTexte 143"/>
          <p:cNvSpPr txBox="1"/>
          <p:nvPr/>
        </p:nvSpPr>
        <p:spPr>
          <a:xfrm>
            <a:off x="6485398" y="3401744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author</a:t>
            </a:r>
            <a:endParaRPr lang="fr-FR" sz="1400" dirty="0"/>
          </a:p>
          <a:p>
            <a:endParaRPr lang="fr-FR" sz="1400" dirty="0"/>
          </a:p>
        </p:txBody>
      </p:sp>
      <p:sp>
        <p:nvSpPr>
          <p:cNvPr id="89" name="Ellipse 145"/>
          <p:cNvSpPr/>
          <p:nvPr/>
        </p:nvSpPr>
        <p:spPr>
          <a:xfrm>
            <a:off x="5596875" y="3812343"/>
            <a:ext cx="500089" cy="46070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</a:t>
            </a:r>
            <a:r>
              <a:rPr lang="fr-FR" sz="1400" dirty="0">
                <a:solidFill>
                  <a:schemeClr val="tx1"/>
                </a:solidFill>
              </a:rPr>
              <a:t>2</a:t>
            </a:r>
            <a:r>
              <a:rPr lang="fr-FR" sz="1400" dirty="0" smtClean="0">
                <a:solidFill>
                  <a:schemeClr val="tx1"/>
                </a:solidFill>
              </a:rPr>
              <a:t>2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106" name="Connecteur en arc 70"/>
          <p:cNvCxnSpPr>
            <a:stCxn id="26" idx="1"/>
          </p:cNvCxnSpPr>
          <p:nvPr/>
        </p:nvCxnSpPr>
        <p:spPr>
          <a:xfrm rot="16200000" flipV="1">
            <a:off x="1699864" y="2138586"/>
            <a:ext cx="497516" cy="1301026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664794" y="2294225"/>
            <a:ext cx="633315" cy="492231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208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08" name="ZoneTexte 72"/>
          <p:cNvSpPr txBox="1"/>
          <p:nvPr/>
        </p:nvSpPr>
        <p:spPr>
          <a:xfrm>
            <a:off x="1635067" y="2287726"/>
            <a:ext cx="89159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nbPages</a:t>
            </a:r>
            <a:endParaRPr lang="fr-FR" sz="1400" dirty="0"/>
          </a:p>
        </p:txBody>
      </p:sp>
      <p:cxnSp>
        <p:nvCxnSpPr>
          <p:cNvPr id="109" name="Connecteur en arc 70"/>
          <p:cNvCxnSpPr>
            <a:stCxn id="28" idx="7"/>
            <a:endCxn id="110" idx="1"/>
          </p:cNvCxnSpPr>
          <p:nvPr/>
        </p:nvCxnSpPr>
        <p:spPr>
          <a:xfrm rot="5400000" flipH="1" flipV="1">
            <a:off x="6143794" y="2207410"/>
            <a:ext cx="523343" cy="1117097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6964014" y="2258170"/>
            <a:ext cx="633315" cy="492231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288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11" name="ZoneTexte 72"/>
          <p:cNvSpPr txBox="1"/>
          <p:nvPr/>
        </p:nvSpPr>
        <p:spPr>
          <a:xfrm>
            <a:off x="5916635" y="2285839"/>
            <a:ext cx="89159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nbPages</a:t>
            </a:r>
            <a:endParaRPr lang="fr-FR" sz="1400" dirty="0"/>
          </a:p>
        </p:txBody>
      </p:sp>
      <p:sp>
        <p:nvSpPr>
          <p:cNvPr id="112" name="Rectangle 111"/>
          <p:cNvSpPr/>
          <p:nvPr/>
        </p:nvSpPr>
        <p:spPr>
          <a:xfrm>
            <a:off x="1226450" y="4597935"/>
            <a:ext cx="1184662" cy="49223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0000"/>
                </a:solidFill>
              </a:rPr>
              <a:t>Paul </a:t>
            </a:r>
            <a:r>
              <a:rPr lang="fr-FR" sz="1400" dirty="0" err="1" smtClean="0">
                <a:solidFill>
                  <a:srgbClr val="000000"/>
                </a:solidFill>
              </a:rPr>
              <a:t>Grauth</a:t>
            </a:r>
            <a:endParaRPr lang="fr-FR" sz="1400" dirty="0">
              <a:solidFill>
                <a:srgbClr val="000000"/>
              </a:solidFill>
            </a:endParaRPr>
          </a:p>
        </p:txBody>
      </p:sp>
      <p:cxnSp>
        <p:nvCxnSpPr>
          <p:cNvPr id="113" name="Connecteur en arc 76"/>
          <p:cNvCxnSpPr>
            <a:stCxn id="89" idx="4"/>
          </p:cNvCxnSpPr>
          <p:nvPr/>
        </p:nvCxnSpPr>
        <p:spPr>
          <a:xfrm rot="5400000">
            <a:off x="5457161" y="4298429"/>
            <a:ext cx="415143" cy="36437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ZoneTexte 78"/>
          <p:cNvSpPr txBox="1"/>
          <p:nvPr/>
        </p:nvSpPr>
        <p:spPr>
          <a:xfrm>
            <a:off x="4887388" y="4192935"/>
            <a:ext cx="943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aName</a:t>
            </a:r>
            <a:endParaRPr lang="fr-FR" sz="1400" dirty="0"/>
          </a:p>
        </p:txBody>
      </p:sp>
      <p:sp>
        <p:nvSpPr>
          <p:cNvPr id="115" name="Rectangle 114"/>
          <p:cNvSpPr/>
          <p:nvPr/>
        </p:nvSpPr>
        <p:spPr>
          <a:xfrm>
            <a:off x="5041754" y="4653638"/>
            <a:ext cx="1184662" cy="49223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000000"/>
                </a:solidFill>
              </a:rPr>
              <a:t>P</a:t>
            </a:r>
            <a:r>
              <a:rPr lang="fr-FR" sz="1400" dirty="0" smtClean="0">
                <a:solidFill>
                  <a:srgbClr val="000000"/>
                </a:solidFill>
              </a:rPr>
              <a:t>. </a:t>
            </a:r>
            <a:r>
              <a:rPr lang="fr-FR" sz="1400" dirty="0" err="1" smtClean="0">
                <a:solidFill>
                  <a:srgbClr val="000000"/>
                </a:solidFill>
              </a:rPr>
              <a:t>Grauth</a:t>
            </a:r>
            <a:endParaRPr lang="fr-FR" sz="1400" dirty="0">
              <a:solidFill>
                <a:srgbClr val="000000"/>
              </a:solidFill>
            </a:endParaRPr>
          </a:p>
        </p:txBody>
      </p:sp>
      <p:cxnSp>
        <p:nvCxnSpPr>
          <p:cNvPr id="116" name="Connecteur en arc 76"/>
          <p:cNvCxnSpPr>
            <a:stCxn id="72" idx="3"/>
            <a:endCxn id="112" idx="0"/>
          </p:cNvCxnSpPr>
          <p:nvPr/>
        </p:nvCxnSpPr>
        <p:spPr>
          <a:xfrm rot="5400000">
            <a:off x="1970843" y="4115329"/>
            <a:ext cx="330544" cy="63466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ZoneTexte 78"/>
          <p:cNvSpPr txBox="1"/>
          <p:nvPr/>
        </p:nvSpPr>
        <p:spPr>
          <a:xfrm>
            <a:off x="1424516" y="4027082"/>
            <a:ext cx="786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a</a:t>
            </a:r>
            <a:r>
              <a:rPr lang="fr-FR" sz="1400" dirty="0" err="1"/>
              <a:t>N</a:t>
            </a:r>
            <a:r>
              <a:rPr lang="fr-FR" sz="1400" dirty="0" err="1" smtClean="0"/>
              <a:t>ame</a:t>
            </a:r>
            <a:endParaRPr lang="fr-FR" sz="1400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10</a:t>
            </a:fld>
            <a:endParaRPr lang="fr-FR"/>
          </a:p>
        </p:txBody>
      </p:sp>
      <p:sp>
        <p:nvSpPr>
          <p:cNvPr id="51" name="Ellipse 1"/>
          <p:cNvSpPr/>
          <p:nvPr/>
        </p:nvSpPr>
        <p:spPr>
          <a:xfrm>
            <a:off x="3603969" y="5652769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C5B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b5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67" name="Ellipse 1"/>
          <p:cNvSpPr/>
          <p:nvPr/>
        </p:nvSpPr>
        <p:spPr>
          <a:xfrm>
            <a:off x="234893" y="5570133"/>
            <a:ext cx="500089" cy="4603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b6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68" name="Ellipse 1"/>
          <p:cNvSpPr/>
          <p:nvPr/>
        </p:nvSpPr>
        <p:spPr>
          <a:xfrm>
            <a:off x="1216394" y="6161579"/>
            <a:ext cx="500089" cy="4607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b7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71" name="Ellipse 1"/>
          <p:cNvSpPr/>
          <p:nvPr/>
        </p:nvSpPr>
        <p:spPr>
          <a:xfrm>
            <a:off x="1867462" y="5301182"/>
            <a:ext cx="500089" cy="4607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73" name="Ellipse 1"/>
          <p:cNvSpPr/>
          <p:nvPr/>
        </p:nvSpPr>
        <p:spPr>
          <a:xfrm>
            <a:off x="2598932" y="6145001"/>
            <a:ext cx="500089" cy="4607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b4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74" name="Straight Arrow Connector 73"/>
          <p:cNvCxnSpPr>
            <a:endCxn id="71" idx="2"/>
          </p:cNvCxnSpPr>
          <p:nvPr/>
        </p:nvCxnSpPr>
        <p:spPr>
          <a:xfrm flipV="1">
            <a:off x="734982" y="5531534"/>
            <a:ext cx="1132480" cy="337478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71" idx="3"/>
          </p:cNvCxnSpPr>
          <p:nvPr/>
        </p:nvCxnSpPr>
        <p:spPr>
          <a:xfrm flipV="1">
            <a:off x="1643247" y="5694417"/>
            <a:ext cx="297451" cy="603350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1716483" y="6375353"/>
            <a:ext cx="882449" cy="16578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1" idx="6"/>
            <a:endCxn id="51" idx="1"/>
          </p:cNvCxnSpPr>
          <p:nvPr/>
        </p:nvCxnSpPr>
        <p:spPr>
          <a:xfrm>
            <a:off x="2367551" y="5531534"/>
            <a:ext cx="1309654" cy="188703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Ellipse 1"/>
          <p:cNvSpPr/>
          <p:nvPr/>
        </p:nvSpPr>
        <p:spPr>
          <a:xfrm>
            <a:off x="8124850" y="5805050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C5B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b10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6" name="Ellipse 1"/>
          <p:cNvSpPr/>
          <p:nvPr/>
        </p:nvSpPr>
        <p:spPr>
          <a:xfrm>
            <a:off x="4755774" y="5722414"/>
            <a:ext cx="500089" cy="4603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b9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7" name="Ellipse 1"/>
          <p:cNvSpPr/>
          <p:nvPr/>
        </p:nvSpPr>
        <p:spPr>
          <a:xfrm>
            <a:off x="5737275" y="6313860"/>
            <a:ext cx="500089" cy="4607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8" name="Ellipse 1"/>
          <p:cNvSpPr/>
          <p:nvPr/>
        </p:nvSpPr>
        <p:spPr>
          <a:xfrm>
            <a:off x="6388343" y="5384743"/>
            <a:ext cx="500089" cy="4607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b8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90" name="Ellipse 1"/>
          <p:cNvSpPr/>
          <p:nvPr/>
        </p:nvSpPr>
        <p:spPr>
          <a:xfrm>
            <a:off x="7119813" y="6297282"/>
            <a:ext cx="500089" cy="4607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b12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91" name="Straight Arrow Connector 90"/>
          <p:cNvCxnSpPr/>
          <p:nvPr/>
        </p:nvCxnSpPr>
        <p:spPr>
          <a:xfrm flipV="1">
            <a:off x="5255863" y="5615095"/>
            <a:ext cx="1132480" cy="337478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endCxn id="90" idx="2"/>
          </p:cNvCxnSpPr>
          <p:nvPr/>
        </p:nvCxnSpPr>
        <p:spPr>
          <a:xfrm>
            <a:off x="6164128" y="6381328"/>
            <a:ext cx="955685" cy="146306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88" idx="4"/>
          </p:cNvCxnSpPr>
          <p:nvPr/>
        </p:nvCxnSpPr>
        <p:spPr>
          <a:xfrm>
            <a:off x="6638388" y="5845446"/>
            <a:ext cx="481425" cy="682188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6888432" y="5615095"/>
            <a:ext cx="1309654" cy="257423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5" idx="3"/>
            <a:endCxn id="90" idx="7"/>
          </p:cNvCxnSpPr>
          <p:nvPr/>
        </p:nvCxnSpPr>
        <p:spPr>
          <a:xfrm flipH="1">
            <a:off x="7546666" y="6198285"/>
            <a:ext cx="651420" cy="166465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67" idx="0"/>
            <a:endCxn id="26" idx="2"/>
          </p:cNvCxnSpPr>
          <p:nvPr/>
        </p:nvCxnSpPr>
        <p:spPr>
          <a:xfrm rot="5400000" flipH="1" flipV="1">
            <a:off x="320722" y="3364957"/>
            <a:ext cx="2369392" cy="2040961"/>
          </a:xfrm>
          <a:prstGeom prst="curvedConnector2">
            <a:avLst/>
          </a:prstGeom>
          <a:ln w="28575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urved Connector 96"/>
          <p:cNvCxnSpPr>
            <a:stCxn id="85" idx="0"/>
            <a:endCxn id="28" idx="6"/>
          </p:cNvCxnSpPr>
          <p:nvPr/>
        </p:nvCxnSpPr>
        <p:spPr>
          <a:xfrm rot="16200000" flipV="1">
            <a:off x="5840256" y="3270411"/>
            <a:ext cx="2614537" cy="2454742"/>
          </a:xfrm>
          <a:prstGeom prst="curvedConnector2">
            <a:avLst/>
          </a:prstGeom>
          <a:ln w="28575">
            <a:solidFill>
              <a:srgbClr val="008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ZoneTexte 9"/>
          <p:cNvSpPr txBox="1"/>
          <p:nvPr/>
        </p:nvSpPr>
        <p:spPr>
          <a:xfrm rot="17779115">
            <a:off x="-336086" y="4122127"/>
            <a:ext cx="1915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solidFill>
                  <a:srgbClr val="008000"/>
                </a:solidFill>
              </a:rPr>
              <a:t>owl:sameAs</a:t>
            </a:r>
            <a:r>
              <a:rPr lang="fr-FR" sz="1400" dirty="0" smtClean="0">
                <a:solidFill>
                  <a:srgbClr val="008000"/>
                </a:solidFill>
              </a:rPr>
              <a:t>(b1, b6)?</a:t>
            </a:r>
            <a:endParaRPr lang="fr-FR" sz="1400" dirty="0">
              <a:solidFill>
                <a:srgbClr val="008000"/>
              </a:solidFill>
            </a:endParaRPr>
          </a:p>
        </p:txBody>
      </p:sp>
      <p:sp>
        <p:nvSpPr>
          <p:cNvPr id="99" name="ZoneTexte 9"/>
          <p:cNvSpPr txBox="1"/>
          <p:nvPr/>
        </p:nvSpPr>
        <p:spPr>
          <a:xfrm rot="3210893">
            <a:off x="7113559" y="4164442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solidFill>
                  <a:srgbClr val="008000"/>
                </a:solidFill>
              </a:rPr>
              <a:t>owl:sameAs</a:t>
            </a:r>
            <a:r>
              <a:rPr lang="fr-FR" sz="1400" dirty="0" smtClean="0">
                <a:solidFill>
                  <a:srgbClr val="008000"/>
                </a:solidFill>
              </a:rPr>
              <a:t>(b2, b10)?</a:t>
            </a:r>
            <a:endParaRPr lang="fr-FR" sz="1400" dirty="0">
              <a:solidFill>
                <a:srgbClr val="008000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693206" y="6395301"/>
            <a:ext cx="491291" cy="210403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 flipV="1">
            <a:off x="7619902" y="6527634"/>
            <a:ext cx="578184" cy="63886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086980" y="859365"/>
            <a:ext cx="1851574" cy="369332"/>
          </a:xfrm>
          <a:prstGeom prst="rect">
            <a:avLst/>
          </a:prstGeom>
          <a:solidFill>
            <a:srgbClr val="D5FC79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Identity Network</a:t>
            </a:r>
            <a:endParaRPr lang="en-US" dirty="0"/>
          </a:p>
        </p:txBody>
      </p:sp>
      <p:sp>
        <p:nvSpPr>
          <p:cNvPr id="79" name="Espace réservé du contenu 3"/>
          <p:cNvSpPr>
            <a:spLocks noGrp="1"/>
          </p:cNvSpPr>
          <p:nvPr>
            <p:ph idx="1"/>
          </p:nvPr>
        </p:nvSpPr>
        <p:spPr>
          <a:xfrm>
            <a:off x="457200" y="1343168"/>
            <a:ext cx="7620000" cy="612084"/>
          </a:xfrm>
        </p:spPr>
        <p:txBody>
          <a:bodyPr>
            <a:normAutofit/>
          </a:bodyPr>
          <a:lstStyle/>
          <a:p>
            <a:r>
              <a:rPr lang="en-GB" sz="1800" b="0" dirty="0">
                <a:solidFill>
                  <a:srgbClr val="000000"/>
                </a:solidFill>
              </a:rPr>
              <a:t>Which </a:t>
            </a:r>
            <a:r>
              <a:rPr lang="en-GB" sz="1800" b="0" dirty="0" smtClean="0">
                <a:solidFill>
                  <a:srgbClr val="000000"/>
                </a:solidFill>
              </a:rPr>
              <a:t>kind of information to use for detecting </a:t>
            </a:r>
            <a:r>
              <a:rPr lang="en-GB" sz="1800" b="0" dirty="0">
                <a:solidFill>
                  <a:srgbClr val="000000"/>
                </a:solidFill>
              </a:rPr>
              <a:t>erroneous Identity links?</a:t>
            </a:r>
            <a:endParaRPr lang="fr-FR" sz="1800" b="0" dirty="0">
              <a:solidFill>
                <a:srgbClr val="000000"/>
              </a:solidFill>
            </a:endParaRPr>
          </a:p>
        </p:txBody>
      </p:sp>
      <p:sp>
        <p:nvSpPr>
          <p:cNvPr id="80" name="Titre 3"/>
          <p:cNvSpPr txBox="1">
            <a:spLocks/>
          </p:cNvSpPr>
          <p:nvPr/>
        </p:nvSpPr>
        <p:spPr>
          <a:xfrm>
            <a:off x="304799" y="179024"/>
            <a:ext cx="8599715" cy="10759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1. </a:t>
            </a:r>
            <a:r>
              <a:rPr lang="en-GB" sz="3000" dirty="0" smtClean="0"/>
              <a:t>Detection of erroneous identity links </a:t>
            </a:r>
            <a:endParaRPr lang="en-GB" sz="3000" dirty="0"/>
          </a:p>
        </p:txBody>
      </p:sp>
      <p:sp>
        <p:nvSpPr>
          <p:cNvPr id="81" name="TextBox 78"/>
          <p:cNvSpPr txBox="1"/>
          <p:nvPr/>
        </p:nvSpPr>
        <p:spPr>
          <a:xfrm>
            <a:off x="7944993" y="404251"/>
            <a:ext cx="99257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51759" y="1671515"/>
            <a:ext cx="8937572" cy="5151979"/>
          </a:xfrm>
          <a:prstGeom prst="rect">
            <a:avLst/>
          </a:prstGeom>
          <a:solidFill>
            <a:schemeClr val="accent3">
              <a:lumMod val="20000"/>
              <a:lumOff val="80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Ellipse 1"/>
          <p:cNvSpPr/>
          <p:nvPr/>
        </p:nvSpPr>
        <p:spPr>
          <a:xfrm>
            <a:off x="2540275" y="2984765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01" name="Ellipse 3"/>
          <p:cNvSpPr/>
          <p:nvPr/>
        </p:nvSpPr>
        <p:spPr>
          <a:xfrm>
            <a:off x="5434440" y="2974537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103" name="Connecteur en arc 8"/>
          <p:cNvCxnSpPr/>
          <p:nvPr/>
        </p:nvCxnSpPr>
        <p:spPr>
          <a:xfrm flipV="1">
            <a:off x="3040364" y="3204889"/>
            <a:ext cx="2394076" cy="10228"/>
          </a:xfrm>
          <a:prstGeom prst="curvedConnector3">
            <a:avLst/>
          </a:prstGeom>
          <a:ln>
            <a:solidFill>
              <a:srgbClr val="0C5BA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ZoneTexte 9"/>
          <p:cNvSpPr txBox="1"/>
          <p:nvPr/>
        </p:nvSpPr>
        <p:spPr>
          <a:xfrm>
            <a:off x="3463720" y="2852164"/>
            <a:ext cx="1915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solidFill>
                  <a:srgbClr val="0070C0"/>
                </a:solidFill>
              </a:rPr>
              <a:t>owl:sameAs</a:t>
            </a:r>
            <a:r>
              <a:rPr lang="fr-FR" sz="1400" dirty="0" smtClean="0">
                <a:solidFill>
                  <a:srgbClr val="0070C0"/>
                </a:solidFill>
              </a:rPr>
              <a:t>(b1, b2)?</a:t>
            </a:r>
            <a:endParaRPr lang="fr-FR" sz="1400" dirty="0">
              <a:solidFill>
                <a:srgbClr val="0070C0"/>
              </a:solidFill>
            </a:endParaRPr>
          </a:p>
        </p:txBody>
      </p:sp>
      <p:sp>
        <p:nvSpPr>
          <p:cNvPr id="105" name="Ellipse 1"/>
          <p:cNvSpPr/>
          <p:nvPr/>
        </p:nvSpPr>
        <p:spPr>
          <a:xfrm>
            <a:off x="249269" y="5584509"/>
            <a:ext cx="500089" cy="4603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b6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18" name="Ellipse 1"/>
          <p:cNvSpPr/>
          <p:nvPr/>
        </p:nvSpPr>
        <p:spPr>
          <a:xfrm>
            <a:off x="1230770" y="6175955"/>
            <a:ext cx="500089" cy="4607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b7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19" name="Ellipse 1"/>
          <p:cNvSpPr/>
          <p:nvPr/>
        </p:nvSpPr>
        <p:spPr>
          <a:xfrm>
            <a:off x="1881838" y="5315558"/>
            <a:ext cx="500089" cy="4607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20" name="Ellipse 1"/>
          <p:cNvSpPr/>
          <p:nvPr/>
        </p:nvSpPr>
        <p:spPr>
          <a:xfrm>
            <a:off x="2613308" y="6159377"/>
            <a:ext cx="500089" cy="4607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b4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121" name="Straight Arrow Connector 120"/>
          <p:cNvCxnSpPr/>
          <p:nvPr/>
        </p:nvCxnSpPr>
        <p:spPr>
          <a:xfrm flipV="1">
            <a:off x="749358" y="5545910"/>
            <a:ext cx="1132480" cy="337478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1657623" y="5708793"/>
            <a:ext cx="297451" cy="603350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V="1">
            <a:off x="1730859" y="6389729"/>
            <a:ext cx="882449" cy="16578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2381927" y="5545910"/>
            <a:ext cx="1309654" cy="188703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Ellipse 1"/>
          <p:cNvSpPr/>
          <p:nvPr/>
        </p:nvSpPr>
        <p:spPr>
          <a:xfrm>
            <a:off x="8139226" y="5819426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C5B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b10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26" name="Ellipse 1"/>
          <p:cNvSpPr/>
          <p:nvPr/>
        </p:nvSpPr>
        <p:spPr>
          <a:xfrm>
            <a:off x="4770150" y="5736790"/>
            <a:ext cx="500089" cy="4603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b9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27" name="Ellipse 1"/>
          <p:cNvSpPr/>
          <p:nvPr/>
        </p:nvSpPr>
        <p:spPr>
          <a:xfrm>
            <a:off x="5751651" y="6328236"/>
            <a:ext cx="500089" cy="4607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28" name="Ellipse 1"/>
          <p:cNvSpPr/>
          <p:nvPr/>
        </p:nvSpPr>
        <p:spPr>
          <a:xfrm>
            <a:off x="6402719" y="5399119"/>
            <a:ext cx="500089" cy="4607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b8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129" name="Straight Arrow Connector 128"/>
          <p:cNvCxnSpPr/>
          <p:nvPr/>
        </p:nvCxnSpPr>
        <p:spPr>
          <a:xfrm flipV="1">
            <a:off x="5270239" y="5629471"/>
            <a:ext cx="1132480" cy="337478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6178504" y="6395704"/>
            <a:ext cx="955685" cy="146306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6652764" y="5859822"/>
            <a:ext cx="481425" cy="682188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6902808" y="5629471"/>
            <a:ext cx="1309654" cy="257423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H="1">
            <a:off x="7561042" y="6212661"/>
            <a:ext cx="651420" cy="166465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urved Connector 133"/>
          <p:cNvCxnSpPr/>
          <p:nvPr/>
        </p:nvCxnSpPr>
        <p:spPr>
          <a:xfrm rot="5400000" flipH="1" flipV="1">
            <a:off x="335098" y="3379333"/>
            <a:ext cx="2369392" cy="2040961"/>
          </a:xfrm>
          <a:prstGeom prst="curvedConnector2">
            <a:avLst/>
          </a:prstGeom>
          <a:ln w="28575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urved Connector 134"/>
          <p:cNvCxnSpPr/>
          <p:nvPr/>
        </p:nvCxnSpPr>
        <p:spPr>
          <a:xfrm rot="16200000" flipV="1">
            <a:off x="5854632" y="3284787"/>
            <a:ext cx="2614537" cy="2454742"/>
          </a:xfrm>
          <a:prstGeom prst="curvedConnector2">
            <a:avLst/>
          </a:prstGeom>
          <a:ln w="28575">
            <a:solidFill>
              <a:srgbClr val="008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ZoneTexte 9"/>
          <p:cNvSpPr txBox="1"/>
          <p:nvPr/>
        </p:nvSpPr>
        <p:spPr>
          <a:xfrm rot="17779115">
            <a:off x="-321710" y="4136503"/>
            <a:ext cx="1915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solidFill>
                  <a:srgbClr val="008000"/>
                </a:solidFill>
              </a:rPr>
              <a:t>owl:sameAs</a:t>
            </a:r>
            <a:r>
              <a:rPr lang="fr-FR" sz="1400" dirty="0" smtClean="0">
                <a:solidFill>
                  <a:srgbClr val="008000"/>
                </a:solidFill>
              </a:rPr>
              <a:t>(b1, b6)?</a:t>
            </a:r>
            <a:endParaRPr lang="fr-FR" sz="1400" dirty="0">
              <a:solidFill>
                <a:srgbClr val="008000"/>
              </a:solidFill>
            </a:endParaRPr>
          </a:p>
        </p:txBody>
      </p:sp>
      <p:cxnSp>
        <p:nvCxnSpPr>
          <p:cNvPr id="137" name="Straight Arrow Connector 136"/>
          <p:cNvCxnSpPr/>
          <p:nvPr/>
        </p:nvCxnSpPr>
        <p:spPr>
          <a:xfrm flipV="1">
            <a:off x="707582" y="6409677"/>
            <a:ext cx="491291" cy="210403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H="1" flipV="1">
            <a:off x="7634278" y="6542010"/>
            <a:ext cx="578184" cy="63886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Ellipse 1"/>
          <p:cNvSpPr/>
          <p:nvPr/>
        </p:nvSpPr>
        <p:spPr>
          <a:xfrm>
            <a:off x="3566586" y="5632639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C5B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b5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40" name="Ellipse 1"/>
          <p:cNvSpPr/>
          <p:nvPr/>
        </p:nvSpPr>
        <p:spPr>
          <a:xfrm>
            <a:off x="7082430" y="6277152"/>
            <a:ext cx="500089" cy="4607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b12</a:t>
            </a:r>
            <a:endParaRPr lang="fr-F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40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llipse 1"/>
          <p:cNvSpPr/>
          <p:nvPr/>
        </p:nvSpPr>
        <p:spPr>
          <a:xfrm>
            <a:off x="2525899" y="2970389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8" name="Ellipse 3"/>
          <p:cNvSpPr/>
          <p:nvPr/>
        </p:nvSpPr>
        <p:spPr>
          <a:xfrm>
            <a:off x="5420064" y="2960161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9" name="Ellipse 4"/>
          <p:cNvSpPr/>
          <p:nvPr/>
        </p:nvSpPr>
        <p:spPr>
          <a:xfrm>
            <a:off x="3288741" y="3815313"/>
            <a:ext cx="500089" cy="46070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a11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1" name="Ellipse 6"/>
          <p:cNvSpPr/>
          <p:nvPr/>
        </p:nvSpPr>
        <p:spPr>
          <a:xfrm>
            <a:off x="6282634" y="3716738"/>
            <a:ext cx="500089" cy="46070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a21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32" name="Connecteur en arc 8"/>
          <p:cNvCxnSpPr>
            <a:stCxn id="26" idx="6"/>
            <a:endCxn id="28" idx="2"/>
          </p:cNvCxnSpPr>
          <p:nvPr/>
        </p:nvCxnSpPr>
        <p:spPr>
          <a:xfrm flipV="1">
            <a:off x="3025988" y="3190513"/>
            <a:ext cx="2394076" cy="10228"/>
          </a:xfrm>
          <a:prstGeom prst="curvedConnector3">
            <a:avLst/>
          </a:prstGeom>
          <a:ln>
            <a:solidFill>
              <a:srgbClr val="0C5BA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9"/>
          <p:cNvSpPr txBox="1"/>
          <p:nvPr/>
        </p:nvSpPr>
        <p:spPr>
          <a:xfrm>
            <a:off x="3449344" y="2837788"/>
            <a:ext cx="1915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solidFill>
                  <a:srgbClr val="0070C0"/>
                </a:solidFill>
              </a:rPr>
              <a:t>owl:sameAs</a:t>
            </a:r>
            <a:r>
              <a:rPr lang="fr-FR" sz="1400" dirty="0" smtClean="0">
                <a:solidFill>
                  <a:srgbClr val="0070C0"/>
                </a:solidFill>
              </a:rPr>
              <a:t>(b1, b2)?</a:t>
            </a:r>
            <a:endParaRPr lang="fr-FR" sz="1400" dirty="0">
              <a:solidFill>
                <a:srgbClr val="0070C0"/>
              </a:solidFill>
            </a:endParaRPr>
          </a:p>
        </p:txBody>
      </p:sp>
      <p:cxnSp>
        <p:nvCxnSpPr>
          <p:cNvPr id="35" name="Connecteur en arc 13"/>
          <p:cNvCxnSpPr>
            <a:stCxn id="26" idx="6"/>
            <a:endCxn id="29" idx="0"/>
          </p:cNvCxnSpPr>
          <p:nvPr/>
        </p:nvCxnSpPr>
        <p:spPr>
          <a:xfrm>
            <a:off x="3025988" y="3200741"/>
            <a:ext cx="512798" cy="614572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rc 20"/>
          <p:cNvCxnSpPr>
            <a:stCxn id="28" idx="6"/>
            <a:endCxn id="31" idx="0"/>
          </p:cNvCxnSpPr>
          <p:nvPr/>
        </p:nvCxnSpPr>
        <p:spPr>
          <a:xfrm>
            <a:off x="5920153" y="3190513"/>
            <a:ext cx="612526" cy="526225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ZoneTexte 30"/>
          <p:cNvSpPr txBox="1"/>
          <p:nvPr/>
        </p:nvSpPr>
        <p:spPr>
          <a:xfrm>
            <a:off x="5754166" y="3418562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author</a:t>
            </a:r>
            <a:endParaRPr lang="fr-FR" sz="1400" dirty="0"/>
          </a:p>
          <a:p>
            <a:endParaRPr lang="fr-FR" sz="1400" dirty="0"/>
          </a:p>
        </p:txBody>
      </p:sp>
      <p:sp>
        <p:nvSpPr>
          <p:cNvPr id="39" name="ZoneTexte 31"/>
          <p:cNvSpPr txBox="1"/>
          <p:nvPr/>
        </p:nvSpPr>
        <p:spPr>
          <a:xfrm>
            <a:off x="3526077" y="3516252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author</a:t>
            </a:r>
            <a:endParaRPr lang="fr-FR" sz="1400" dirty="0"/>
          </a:p>
          <a:p>
            <a:endParaRPr lang="fr-FR" sz="1400" dirty="0"/>
          </a:p>
        </p:txBody>
      </p:sp>
      <p:cxnSp>
        <p:nvCxnSpPr>
          <p:cNvPr id="44" name="Connecteur en arc 35"/>
          <p:cNvCxnSpPr>
            <a:stCxn id="28" idx="1"/>
            <a:endCxn id="69" idx="2"/>
          </p:cNvCxnSpPr>
          <p:nvPr/>
        </p:nvCxnSpPr>
        <p:spPr>
          <a:xfrm rot="16200000" flipV="1">
            <a:off x="5000942" y="2535270"/>
            <a:ext cx="797616" cy="18710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339744" y="1737782"/>
            <a:ext cx="1932910" cy="492231"/>
          </a:xfrm>
          <a:prstGeom prst="rect">
            <a:avLst/>
          </a:prstGeom>
          <a:noFill/>
          <a:ln w="28575" cmpd="sng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0000"/>
                </a:solidFill>
              </a:rPr>
              <a:t>A </a:t>
            </a:r>
            <a:r>
              <a:rPr lang="fr-FR" sz="1400" dirty="0" err="1" smtClean="0">
                <a:solidFill>
                  <a:srgbClr val="000000"/>
                </a:solidFill>
              </a:rPr>
              <a:t>Semantic</a:t>
            </a:r>
            <a:r>
              <a:rPr lang="fr-FR" sz="1400" dirty="0" smtClean="0">
                <a:solidFill>
                  <a:srgbClr val="000000"/>
                </a:solidFill>
              </a:rPr>
              <a:t> Web Primer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47" name="ZoneTexte 45"/>
          <p:cNvSpPr txBox="1"/>
          <p:nvPr/>
        </p:nvSpPr>
        <p:spPr>
          <a:xfrm>
            <a:off x="5314545" y="2275588"/>
            <a:ext cx="496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titre</a:t>
            </a:r>
            <a:endParaRPr lang="fr-FR" sz="1400" dirty="0"/>
          </a:p>
        </p:txBody>
      </p:sp>
      <p:cxnSp>
        <p:nvCxnSpPr>
          <p:cNvPr id="48" name="Connecteur en arc 48"/>
          <p:cNvCxnSpPr>
            <a:stCxn id="26" idx="0"/>
          </p:cNvCxnSpPr>
          <p:nvPr/>
        </p:nvCxnSpPr>
        <p:spPr>
          <a:xfrm rot="5400000" flipH="1" flipV="1">
            <a:off x="2516455" y="2460856"/>
            <a:ext cx="769022" cy="25004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2059533" y="1709136"/>
            <a:ext cx="1932910" cy="492231"/>
          </a:xfrm>
          <a:prstGeom prst="rect">
            <a:avLst/>
          </a:prstGeom>
          <a:noFill/>
          <a:ln w="28575" cmpd="sng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0000"/>
                </a:solidFill>
              </a:rPr>
              <a:t>A </a:t>
            </a:r>
            <a:r>
              <a:rPr lang="fr-FR" sz="1400" dirty="0" err="1" smtClean="0">
                <a:solidFill>
                  <a:srgbClr val="000000"/>
                </a:solidFill>
              </a:rPr>
              <a:t>Semantic</a:t>
            </a:r>
            <a:r>
              <a:rPr lang="fr-FR" sz="1400" dirty="0" smtClean="0">
                <a:solidFill>
                  <a:srgbClr val="000000"/>
                </a:solidFill>
              </a:rPr>
              <a:t> Web Primer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50" name="ZoneTexte 50"/>
          <p:cNvSpPr txBox="1"/>
          <p:nvPr/>
        </p:nvSpPr>
        <p:spPr>
          <a:xfrm>
            <a:off x="2457637" y="2196509"/>
            <a:ext cx="496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titre</a:t>
            </a:r>
            <a:endParaRPr lang="fr-FR" sz="1400" dirty="0"/>
          </a:p>
        </p:txBody>
      </p:sp>
      <p:cxnSp>
        <p:nvCxnSpPr>
          <p:cNvPr id="52" name="Connecteur en arc 59"/>
          <p:cNvCxnSpPr>
            <a:stCxn id="28" idx="6"/>
          </p:cNvCxnSpPr>
          <p:nvPr/>
        </p:nvCxnSpPr>
        <p:spPr>
          <a:xfrm>
            <a:off x="5920153" y="3190513"/>
            <a:ext cx="1090056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7010209" y="2944397"/>
            <a:ext cx="633315" cy="49223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0000"/>
                </a:solidFill>
              </a:rPr>
              <a:t>2007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55" name="ZoneTexte 61"/>
          <p:cNvSpPr txBox="1"/>
          <p:nvPr/>
        </p:nvSpPr>
        <p:spPr>
          <a:xfrm>
            <a:off x="5953475" y="2846697"/>
            <a:ext cx="844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pubYear</a:t>
            </a:r>
            <a:endParaRPr lang="fr-FR" sz="1400" dirty="0"/>
          </a:p>
        </p:txBody>
      </p:sp>
      <p:cxnSp>
        <p:nvCxnSpPr>
          <p:cNvPr id="56" name="Connecteur en arc 70"/>
          <p:cNvCxnSpPr>
            <a:stCxn id="26" idx="2"/>
          </p:cNvCxnSpPr>
          <p:nvPr/>
        </p:nvCxnSpPr>
        <p:spPr>
          <a:xfrm rot="10800000">
            <a:off x="1285409" y="3200741"/>
            <a:ext cx="1240490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652094" y="2954625"/>
            <a:ext cx="633315" cy="49223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0000"/>
                </a:solidFill>
              </a:rPr>
              <a:t>2007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58" name="ZoneTexte 72"/>
          <p:cNvSpPr txBox="1"/>
          <p:nvPr/>
        </p:nvSpPr>
        <p:spPr>
          <a:xfrm>
            <a:off x="1408797" y="2864483"/>
            <a:ext cx="844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pubYear</a:t>
            </a:r>
            <a:endParaRPr lang="fr-FR" sz="1400" dirty="0"/>
          </a:p>
        </p:txBody>
      </p:sp>
      <p:cxnSp>
        <p:nvCxnSpPr>
          <p:cNvPr id="59" name="Connecteur en arc 76"/>
          <p:cNvCxnSpPr>
            <a:stCxn id="31" idx="4"/>
          </p:cNvCxnSpPr>
          <p:nvPr/>
        </p:nvCxnSpPr>
        <p:spPr>
          <a:xfrm rot="16200000" flipH="1">
            <a:off x="6549646" y="4160473"/>
            <a:ext cx="414061" cy="44799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6388343" y="4591502"/>
            <a:ext cx="1184662" cy="49223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0000"/>
                </a:solidFill>
              </a:rPr>
              <a:t>G. </a:t>
            </a:r>
            <a:r>
              <a:rPr lang="fr-FR" sz="1400" dirty="0" err="1" smtClean="0">
                <a:solidFill>
                  <a:srgbClr val="000000"/>
                </a:solidFill>
              </a:rPr>
              <a:t>Antoniou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61" name="ZoneTexte 78"/>
          <p:cNvSpPr txBox="1"/>
          <p:nvPr/>
        </p:nvSpPr>
        <p:spPr>
          <a:xfrm>
            <a:off x="6742628" y="3982715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aName</a:t>
            </a:r>
            <a:endParaRPr lang="fr-FR" sz="1400" dirty="0"/>
          </a:p>
        </p:txBody>
      </p:sp>
      <p:cxnSp>
        <p:nvCxnSpPr>
          <p:cNvPr id="62" name="Connecteur en arc 89"/>
          <p:cNvCxnSpPr>
            <a:stCxn id="29" idx="4"/>
          </p:cNvCxnSpPr>
          <p:nvPr/>
        </p:nvCxnSpPr>
        <p:spPr>
          <a:xfrm rot="16200000" flipH="1">
            <a:off x="3426422" y="4388379"/>
            <a:ext cx="304261" cy="7953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3025988" y="4580277"/>
            <a:ext cx="1184662" cy="49223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>
                <a:solidFill>
                  <a:srgbClr val="000000"/>
                </a:solidFill>
              </a:rPr>
              <a:t>Grigoris</a:t>
            </a:r>
            <a:r>
              <a:rPr lang="fr-FR" sz="1400" dirty="0" smtClean="0">
                <a:solidFill>
                  <a:srgbClr val="000000"/>
                </a:solidFill>
              </a:rPr>
              <a:t> </a:t>
            </a:r>
            <a:r>
              <a:rPr lang="fr-FR" sz="1400" dirty="0" err="1" smtClean="0">
                <a:solidFill>
                  <a:srgbClr val="000000"/>
                </a:solidFill>
              </a:rPr>
              <a:t>Antoniou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64" name="ZoneTexte 91"/>
          <p:cNvSpPr txBox="1"/>
          <p:nvPr/>
        </p:nvSpPr>
        <p:spPr>
          <a:xfrm>
            <a:off x="3566060" y="4189844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</a:t>
            </a:r>
            <a:r>
              <a:rPr lang="fr-FR" sz="1400" dirty="0" err="1"/>
              <a:t>N</a:t>
            </a:r>
            <a:r>
              <a:rPr lang="fr-FR" sz="1400" dirty="0" err="1" smtClean="0"/>
              <a:t>ame</a:t>
            </a:r>
            <a:endParaRPr lang="fr-FR" sz="1400" dirty="0"/>
          </a:p>
        </p:txBody>
      </p:sp>
      <p:cxnSp>
        <p:nvCxnSpPr>
          <p:cNvPr id="69" name="Connecteur en arc 117"/>
          <p:cNvCxnSpPr>
            <a:stCxn id="26" idx="4"/>
          </p:cNvCxnSpPr>
          <p:nvPr/>
        </p:nvCxnSpPr>
        <p:spPr>
          <a:xfrm rot="5400000">
            <a:off x="2481569" y="3579781"/>
            <a:ext cx="443064" cy="14568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ZoneTexte 118"/>
          <p:cNvSpPr txBox="1"/>
          <p:nvPr/>
        </p:nvSpPr>
        <p:spPr>
          <a:xfrm>
            <a:off x="2685132" y="3526585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author</a:t>
            </a:r>
            <a:endParaRPr lang="fr-FR" sz="1400" dirty="0"/>
          </a:p>
        </p:txBody>
      </p:sp>
      <p:sp>
        <p:nvSpPr>
          <p:cNvPr id="72" name="Ellipse 125"/>
          <p:cNvSpPr/>
          <p:nvPr/>
        </p:nvSpPr>
        <p:spPr>
          <a:xfrm>
            <a:off x="2380213" y="3874156"/>
            <a:ext cx="500089" cy="46070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a12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76" name="Connecteur en arc 142"/>
          <p:cNvCxnSpPr>
            <a:stCxn id="28" idx="4"/>
          </p:cNvCxnSpPr>
          <p:nvPr/>
        </p:nvCxnSpPr>
        <p:spPr>
          <a:xfrm rot="16200000" flipH="1">
            <a:off x="5562775" y="3528197"/>
            <a:ext cx="391479" cy="17681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ZoneTexte 143"/>
          <p:cNvSpPr txBox="1"/>
          <p:nvPr/>
        </p:nvSpPr>
        <p:spPr>
          <a:xfrm>
            <a:off x="6485398" y="3401744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author</a:t>
            </a:r>
            <a:endParaRPr lang="fr-FR" sz="1400" dirty="0"/>
          </a:p>
          <a:p>
            <a:endParaRPr lang="fr-FR" sz="1400" dirty="0"/>
          </a:p>
        </p:txBody>
      </p:sp>
      <p:sp>
        <p:nvSpPr>
          <p:cNvPr id="89" name="Ellipse 145"/>
          <p:cNvSpPr/>
          <p:nvPr/>
        </p:nvSpPr>
        <p:spPr>
          <a:xfrm>
            <a:off x="5596875" y="3812343"/>
            <a:ext cx="500089" cy="46070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</a:t>
            </a:r>
            <a:r>
              <a:rPr lang="fr-FR" sz="1400" dirty="0">
                <a:solidFill>
                  <a:schemeClr val="tx1"/>
                </a:solidFill>
              </a:rPr>
              <a:t>2</a:t>
            </a:r>
            <a:r>
              <a:rPr lang="fr-FR" sz="1400" dirty="0" smtClean="0">
                <a:solidFill>
                  <a:schemeClr val="tx1"/>
                </a:solidFill>
              </a:rPr>
              <a:t>2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106" name="Connecteur en arc 70"/>
          <p:cNvCxnSpPr>
            <a:stCxn id="26" idx="1"/>
          </p:cNvCxnSpPr>
          <p:nvPr/>
        </p:nvCxnSpPr>
        <p:spPr>
          <a:xfrm rot="16200000" flipV="1">
            <a:off x="1699864" y="2138586"/>
            <a:ext cx="497516" cy="1301026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664794" y="2294225"/>
            <a:ext cx="633315" cy="492231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208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08" name="ZoneTexte 72"/>
          <p:cNvSpPr txBox="1"/>
          <p:nvPr/>
        </p:nvSpPr>
        <p:spPr>
          <a:xfrm>
            <a:off x="1635067" y="2287726"/>
            <a:ext cx="89159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nbPages</a:t>
            </a:r>
            <a:endParaRPr lang="fr-FR" sz="1400" dirty="0"/>
          </a:p>
        </p:txBody>
      </p:sp>
      <p:cxnSp>
        <p:nvCxnSpPr>
          <p:cNvPr id="109" name="Connecteur en arc 70"/>
          <p:cNvCxnSpPr>
            <a:stCxn id="28" idx="7"/>
            <a:endCxn id="110" idx="1"/>
          </p:cNvCxnSpPr>
          <p:nvPr/>
        </p:nvCxnSpPr>
        <p:spPr>
          <a:xfrm rot="5400000" flipH="1" flipV="1">
            <a:off x="6143794" y="2207410"/>
            <a:ext cx="523343" cy="1117097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6964014" y="2258170"/>
            <a:ext cx="633315" cy="492231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288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11" name="ZoneTexte 72"/>
          <p:cNvSpPr txBox="1"/>
          <p:nvPr/>
        </p:nvSpPr>
        <p:spPr>
          <a:xfrm>
            <a:off x="5916635" y="2285839"/>
            <a:ext cx="89159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nbPages</a:t>
            </a:r>
            <a:endParaRPr lang="fr-FR" sz="1400" dirty="0"/>
          </a:p>
        </p:txBody>
      </p:sp>
      <p:sp>
        <p:nvSpPr>
          <p:cNvPr id="112" name="Rectangle 111"/>
          <p:cNvSpPr/>
          <p:nvPr/>
        </p:nvSpPr>
        <p:spPr>
          <a:xfrm>
            <a:off x="1226450" y="4597935"/>
            <a:ext cx="1184662" cy="49223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0000"/>
                </a:solidFill>
              </a:rPr>
              <a:t>Paul </a:t>
            </a:r>
            <a:r>
              <a:rPr lang="fr-FR" sz="1400" dirty="0" err="1" smtClean="0">
                <a:solidFill>
                  <a:srgbClr val="000000"/>
                </a:solidFill>
              </a:rPr>
              <a:t>Grauth</a:t>
            </a:r>
            <a:endParaRPr lang="fr-FR" sz="1400" dirty="0">
              <a:solidFill>
                <a:srgbClr val="000000"/>
              </a:solidFill>
            </a:endParaRPr>
          </a:p>
        </p:txBody>
      </p:sp>
      <p:cxnSp>
        <p:nvCxnSpPr>
          <p:cNvPr id="113" name="Connecteur en arc 76"/>
          <p:cNvCxnSpPr>
            <a:stCxn id="89" idx="4"/>
          </p:cNvCxnSpPr>
          <p:nvPr/>
        </p:nvCxnSpPr>
        <p:spPr>
          <a:xfrm rot="5400000">
            <a:off x="5457161" y="4298429"/>
            <a:ext cx="415143" cy="36437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ZoneTexte 78"/>
          <p:cNvSpPr txBox="1"/>
          <p:nvPr/>
        </p:nvSpPr>
        <p:spPr>
          <a:xfrm>
            <a:off x="4887388" y="4192935"/>
            <a:ext cx="943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aName</a:t>
            </a:r>
            <a:endParaRPr lang="fr-FR" sz="1400" dirty="0"/>
          </a:p>
        </p:txBody>
      </p:sp>
      <p:sp>
        <p:nvSpPr>
          <p:cNvPr id="115" name="Rectangle 114"/>
          <p:cNvSpPr/>
          <p:nvPr/>
        </p:nvSpPr>
        <p:spPr>
          <a:xfrm>
            <a:off x="5041754" y="4653638"/>
            <a:ext cx="1184662" cy="49223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000000"/>
                </a:solidFill>
              </a:rPr>
              <a:t>P</a:t>
            </a:r>
            <a:r>
              <a:rPr lang="fr-FR" sz="1400" dirty="0" smtClean="0">
                <a:solidFill>
                  <a:srgbClr val="000000"/>
                </a:solidFill>
              </a:rPr>
              <a:t>. </a:t>
            </a:r>
            <a:r>
              <a:rPr lang="fr-FR" sz="1400" dirty="0" err="1" smtClean="0">
                <a:solidFill>
                  <a:srgbClr val="000000"/>
                </a:solidFill>
              </a:rPr>
              <a:t>Grauth</a:t>
            </a:r>
            <a:endParaRPr lang="fr-FR" sz="1400" dirty="0">
              <a:solidFill>
                <a:srgbClr val="000000"/>
              </a:solidFill>
            </a:endParaRPr>
          </a:p>
        </p:txBody>
      </p:sp>
      <p:cxnSp>
        <p:nvCxnSpPr>
          <p:cNvPr id="116" name="Connecteur en arc 76"/>
          <p:cNvCxnSpPr>
            <a:stCxn id="72" idx="3"/>
            <a:endCxn id="112" idx="0"/>
          </p:cNvCxnSpPr>
          <p:nvPr/>
        </p:nvCxnSpPr>
        <p:spPr>
          <a:xfrm rot="5400000">
            <a:off x="1970843" y="4115329"/>
            <a:ext cx="330544" cy="63466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ZoneTexte 78"/>
          <p:cNvSpPr txBox="1"/>
          <p:nvPr/>
        </p:nvSpPr>
        <p:spPr>
          <a:xfrm>
            <a:off x="1424516" y="4027082"/>
            <a:ext cx="786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a</a:t>
            </a:r>
            <a:r>
              <a:rPr lang="fr-FR" sz="1400" dirty="0" err="1"/>
              <a:t>N</a:t>
            </a:r>
            <a:r>
              <a:rPr lang="fr-FR" sz="1400" dirty="0" err="1" smtClean="0"/>
              <a:t>ame</a:t>
            </a:r>
            <a:endParaRPr lang="fr-FR" sz="1400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11</a:t>
            </a:fld>
            <a:endParaRPr lang="fr-FR"/>
          </a:p>
        </p:txBody>
      </p:sp>
      <p:sp>
        <p:nvSpPr>
          <p:cNvPr id="51" name="Ellipse 1"/>
          <p:cNvSpPr/>
          <p:nvPr/>
        </p:nvSpPr>
        <p:spPr>
          <a:xfrm>
            <a:off x="3603969" y="5652769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C5B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b5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67" name="Ellipse 1"/>
          <p:cNvSpPr/>
          <p:nvPr/>
        </p:nvSpPr>
        <p:spPr>
          <a:xfrm>
            <a:off x="234893" y="5570133"/>
            <a:ext cx="500089" cy="4603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b6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68" name="Ellipse 1"/>
          <p:cNvSpPr/>
          <p:nvPr/>
        </p:nvSpPr>
        <p:spPr>
          <a:xfrm>
            <a:off x="1216394" y="6161579"/>
            <a:ext cx="500089" cy="4607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b7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71" name="Ellipse 1"/>
          <p:cNvSpPr/>
          <p:nvPr/>
        </p:nvSpPr>
        <p:spPr>
          <a:xfrm>
            <a:off x="1867462" y="5301182"/>
            <a:ext cx="500089" cy="4607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73" name="Ellipse 1"/>
          <p:cNvSpPr/>
          <p:nvPr/>
        </p:nvSpPr>
        <p:spPr>
          <a:xfrm>
            <a:off x="2598932" y="6145001"/>
            <a:ext cx="500089" cy="4607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b4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74" name="Straight Arrow Connector 73"/>
          <p:cNvCxnSpPr>
            <a:endCxn id="71" idx="2"/>
          </p:cNvCxnSpPr>
          <p:nvPr/>
        </p:nvCxnSpPr>
        <p:spPr>
          <a:xfrm flipV="1">
            <a:off x="734982" y="5531534"/>
            <a:ext cx="1132480" cy="337478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71" idx="3"/>
          </p:cNvCxnSpPr>
          <p:nvPr/>
        </p:nvCxnSpPr>
        <p:spPr>
          <a:xfrm flipV="1">
            <a:off x="1643247" y="5694417"/>
            <a:ext cx="297451" cy="603350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1716483" y="6375353"/>
            <a:ext cx="882449" cy="16578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1" idx="6"/>
            <a:endCxn id="51" idx="1"/>
          </p:cNvCxnSpPr>
          <p:nvPr/>
        </p:nvCxnSpPr>
        <p:spPr>
          <a:xfrm>
            <a:off x="2367551" y="5531534"/>
            <a:ext cx="1309654" cy="188703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Ellipse 1"/>
          <p:cNvSpPr/>
          <p:nvPr/>
        </p:nvSpPr>
        <p:spPr>
          <a:xfrm>
            <a:off x="8124850" y="5805050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C5B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b10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6" name="Ellipse 1"/>
          <p:cNvSpPr/>
          <p:nvPr/>
        </p:nvSpPr>
        <p:spPr>
          <a:xfrm>
            <a:off x="4755774" y="5722414"/>
            <a:ext cx="500089" cy="4603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b9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7" name="Ellipse 1"/>
          <p:cNvSpPr/>
          <p:nvPr/>
        </p:nvSpPr>
        <p:spPr>
          <a:xfrm>
            <a:off x="5737275" y="6313860"/>
            <a:ext cx="500089" cy="4607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8" name="Ellipse 1"/>
          <p:cNvSpPr/>
          <p:nvPr/>
        </p:nvSpPr>
        <p:spPr>
          <a:xfrm>
            <a:off x="6388343" y="5384743"/>
            <a:ext cx="500089" cy="4607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b8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90" name="Ellipse 1"/>
          <p:cNvSpPr/>
          <p:nvPr/>
        </p:nvSpPr>
        <p:spPr>
          <a:xfrm>
            <a:off x="7119813" y="6297282"/>
            <a:ext cx="500089" cy="4607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b12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91" name="Straight Arrow Connector 90"/>
          <p:cNvCxnSpPr/>
          <p:nvPr/>
        </p:nvCxnSpPr>
        <p:spPr>
          <a:xfrm flipV="1">
            <a:off x="5255863" y="5615095"/>
            <a:ext cx="1132480" cy="337478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endCxn id="90" idx="2"/>
          </p:cNvCxnSpPr>
          <p:nvPr/>
        </p:nvCxnSpPr>
        <p:spPr>
          <a:xfrm>
            <a:off x="6164128" y="6381328"/>
            <a:ext cx="955685" cy="146306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88" idx="4"/>
          </p:cNvCxnSpPr>
          <p:nvPr/>
        </p:nvCxnSpPr>
        <p:spPr>
          <a:xfrm>
            <a:off x="6638388" y="5845446"/>
            <a:ext cx="481425" cy="682188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6888432" y="5615095"/>
            <a:ext cx="1309654" cy="257423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5" idx="3"/>
            <a:endCxn id="90" idx="7"/>
          </p:cNvCxnSpPr>
          <p:nvPr/>
        </p:nvCxnSpPr>
        <p:spPr>
          <a:xfrm flipH="1">
            <a:off x="7546666" y="6198285"/>
            <a:ext cx="651420" cy="166465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67" idx="0"/>
            <a:endCxn id="26" idx="2"/>
          </p:cNvCxnSpPr>
          <p:nvPr/>
        </p:nvCxnSpPr>
        <p:spPr>
          <a:xfrm rot="5400000" flipH="1" flipV="1">
            <a:off x="320722" y="3364957"/>
            <a:ext cx="2369392" cy="2040961"/>
          </a:xfrm>
          <a:prstGeom prst="curvedConnector2">
            <a:avLst/>
          </a:prstGeom>
          <a:ln w="28575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urved Connector 96"/>
          <p:cNvCxnSpPr>
            <a:stCxn id="85" idx="0"/>
            <a:endCxn id="28" idx="6"/>
          </p:cNvCxnSpPr>
          <p:nvPr/>
        </p:nvCxnSpPr>
        <p:spPr>
          <a:xfrm rot="16200000" flipV="1">
            <a:off x="5840256" y="3270411"/>
            <a:ext cx="2614537" cy="2454742"/>
          </a:xfrm>
          <a:prstGeom prst="curvedConnector2">
            <a:avLst/>
          </a:prstGeom>
          <a:ln w="28575">
            <a:solidFill>
              <a:srgbClr val="008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ZoneTexte 9"/>
          <p:cNvSpPr txBox="1"/>
          <p:nvPr/>
        </p:nvSpPr>
        <p:spPr>
          <a:xfrm rot="17779115">
            <a:off x="-336086" y="4122127"/>
            <a:ext cx="1915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solidFill>
                  <a:srgbClr val="008000"/>
                </a:solidFill>
              </a:rPr>
              <a:t>owl:sameAs</a:t>
            </a:r>
            <a:r>
              <a:rPr lang="fr-FR" sz="1400" dirty="0" smtClean="0">
                <a:solidFill>
                  <a:srgbClr val="008000"/>
                </a:solidFill>
              </a:rPr>
              <a:t>(b1, b6)?</a:t>
            </a:r>
            <a:endParaRPr lang="fr-FR" sz="1400" dirty="0">
              <a:solidFill>
                <a:srgbClr val="008000"/>
              </a:solidFill>
            </a:endParaRPr>
          </a:p>
        </p:txBody>
      </p:sp>
      <p:sp>
        <p:nvSpPr>
          <p:cNvPr id="99" name="ZoneTexte 9"/>
          <p:cNvSpPr txBox="1"/>
          <p:nvPr/>
        </p:nvSpPr>
        <p:spPr>
          <a:xfrm rot="3210893">
            <a:off x="7113559" y="4164442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solidFill>
                  <a:srgbClr val="008000"/>
                </a:solidFill>
              </a:rPr>
              <a:t>owl:sameAs</a:t>
            </a:r>
            <a:r>
              <a:rPr lang="fr-FR" sz="1400" dirty="0" smtClean="0">
                <a:solidFill>
                  <a:srgbClr val="008000"/>
                </a:solidFill>
              </a:rPr>
              <a:t>(b2, b10)?</a:t>
            </a:r>
            <a:endParaRPr lang="fr-FR" sz="1400" dirty="0">
              <a:solidFill>
                <a:srgbClr val="008000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693206" y="6395301"/>
            <a:ext cx="491291" cy="210403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 flipV="1">
            <a:off x="7619902" y="6527634"/>
            <a:ext cx="578184" cy="63886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086980" y="859365"/>
            <a:ext cx="1851574" cy="369332"/>
          </a:xfrm>
          <a:prstGeom prst="rect">
            <a:avLst/>
          </a:prstGeom>
          <a:solidFill>
            <a:srgbClr val="D5FC79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Identity Network</a:t>
            </a:r>
            <a:endParaRPr lang="en-US" dirty="0"/>
          </a:p>
        </p:txBody>
      </p:sp>
      <p:sp>
        <p:nvSpPr>
          <p:cNvPr id="79" name="Espace réservé du contenu 3"/>
          <p:cNvSpPr>
            <a:spLocks noGrp="1"/>
          </p:cNvSpPr>
          <p:nvPr>
            <p:ph idx="1"/>
          </p:nvPr>
        </p:nvSpPr>
        <p:spPr>
          <a:xfrm>
            <a:off x="457200" y="1343168"/>
            <a:ext cx="7620000" cy="612084"/>
          </a:xfrm>
        </p:spPr>
        <p:txBody>
          <a:bodyPr>
            <a:normAutofit/>
          </a:bodyPr>
          <a:lstStyle/>
          <a:p>
            <a:r>
              <a:rPr lang="en-GB" sz="1800" b="0" dirty="0">
                <a:solidFill>
                  <a:srgbClr val="000000"/>
                </a:solidFill>
              </a:rPr>
              <a:t>Which </a:t>
            </a:r>
            <a:r>
              <a:rPr lang="en-GB" sz="1800" b="0" dirty="0" smtClean="0">
                <a:solidFill>
                  <a:srgbClr val="000000"/>
                </a:solidFill>
              </a:rPr>
              <a:t>kind of information to use for detecting </a:t>
            </a:r>
            <a:r>
              <a:rPr lang="en-GB" sz="1800" b="0" dirty="0">
                <a:solidFill>
                  <a:srgbClr val="000000"/>
                </a:solidFill>
              </a:rPr>
              <a:t>erroneous Identity links?</a:t>
            </a:r>
            <a:endParaRPr lang="fr-FR" sz="1800" b="0" dirty="0">
              <a:solidFill>
                <a:srgbClr val="000000"/>
              </a:solidFill>
            </a:endParaRPr>
          </a:p>
        </p:txBody>
      </p:sp>
      <p:sp>
        <p:nvSpPr>
          <p:cNvPr id="80" name="Titre 3"/>
          <p:cNvSpPr txBox="1">
            <a:spLocks/>
          </p:cNvSpPr>
          <p:nvPr/>
        </p:nvSpPr>
        <p:spPr>
          <a:xfrm>
            <a:off x="304799" y="179024"/>
            <a:ext cx="8599715" cy="10759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1. </a:t>
            </a:r>
            <a:r>
              <a:rPr lang="en-GB" sz="3000" dirty="0" smtClean="0"/>
              <a:t>Detection of erroneous identity links </a:t>
            </a:r>
            <a:endParaRPr lang="en-GB" sz="3000" dirty="0"/>
          </a:p>
        </p:txBody>
      </p:sp>
      <p:sp>
        <p:nvSpPr>
          <p:cNvPr id="81" name="TextBox 78"/>
          <p:cNvSpPr txBox="1"/>
          <p:nvPr/>
        </p:nvSpPr>
        <p:spPr>
          <a:xfrm>
            <a:off x="7944993" y="404251"/>
            <a:ext cx="99257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17253" y="1671515"/>
            <a:ext cx="8937572" cy="5151979"/>
          </a:xfrm>
          <a:prstGeom prst="rect">
            <a:avLst/>
          </a:prstGeom>
          <a:solidFill>
            <a:schemeClr val="accent3">
              <a:lumMod val="20000"/>
              <a:lumOff val="80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Ellipse 1"/>
          <p:cNvSpPr/>
          <p:nvPr/>
        </p:nvSpPr>
        <p:spPr>
          <a:xfrm>
            <a:off x="2540275" y="2984765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01" name="Ellipse 3"/>
          <p:cNvSpPr/>
          <p:nvPr/>
        </p:nvSpPr>
        <p:spPr>
          <a:xfrm>
            <a:off x="5434440" y="2974537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103" name="Connecteur en arc 8"/>
          <p:cNvCxnSpPr/>
          <p:nvPr/>
        </p:nvCxnSpPr>
        <p:spPr>
          <a:xfrm flipV="1">
            <a:off x="3040364" y="3204889"/>
            <a:ext cx="2394076" cy="10228"/>
          </a:xfrm>
          <a:prstGeom prst="curvedConnector3">
            <a:avLst/>
          </a:prstGeom>
          <a:ln>
            <a:solidFill>
              <a:srgbClr val="0C5BA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ZoneTexte 9"/>
          <p:cNvSpPr txBox="1"/>
          <p:nvPr/>
        </p:nvSpPr>
        <p:spPr>
          <a:xfrm>
            <a:off x="3463720" y="2852164"/>
            <a:ext cx="1915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solidFill>
                  <a:srgbClr val="0070C0"/>
                </a:solidFill>
              </a:rPr>
              <a:t>owl:sameAs</a:t>
            </a:r>
            <a:r>
              <a:rPr lang="fr-FR" sz="1400" dirty="0" smtClean="0">
                <a:solidFill>
                  <a:srgbClr val="0070C0"/>
                </a:solidFill>
              </a:rPr>
              <a:t>(b1, b2)?</a:t>
            </a:r>
            <a:endParaRPr lang="fr-FR" sz="1400" dirty="0">
              <a:solidFill>
                <a:srgbClr val="0070C0"/>
              </a:solidFill>
            </a:endParaRPr>
          </a:p>
        </p:txBody>
      </p:sp>
      <p:sp>
        <p:nvSpPr>
          <p:cNvPr id="105" name="Ellipse 1"/>
          <p:cNvSpPr/>
          <p:nvPr/>
        </p:nvSpPr>
        <p:spPr>
          <a:xfrm>
            <a:off x="249269" y="5584509"/>
            <a:ext cx="500089" cy="4603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b6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18" name="Ellipse 1"/>
          <p:cNvSpPr/>
          <p:nvPr/>
        </p:nvSpPr>
        <p:spPr>
          <a:xfrm>
            <a:off x="1230770" y="6175955"/>
            <a:ext cx="500089" cy="4607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b7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19" name="Ellipse 1"/>
          <p:cNvSpPr/>
          <p:nvPr/>
        </p:nvSpPr>
        <p:spPr>
          <a:xfrm>
            <a:off x="1881838" y="5315558"/>
            <a:ext cx="500089" cy="4607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20" name="Ellipse 1"/>
          <p:cNvSpPr/>
          <p:nvPr/>
        </p:nvSpPr>
        <p:spPr>
          <a:xfrm>
            <a:off x="2613308" y="6159377"/>
            <a:ext cx="500089" cy="4607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b4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121" name="Straight Arrow Connector 120"/>
          <p:cNvCxnSpPr/>
          <p:nvPr/>
        </p:nvCxnSpPr>
        <p:spPr>
          <a:xfrm flipV="1">
            <a:off x="749358" y="5545910"/>
            <a:ext cx="1132480" cy="337478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1657623" y="5708793"/>
            <a:ext cx="297451" cy="603350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V="1">
            <a:off x="1730859" y="6389729"/>
            <a:ext cx="882449" cy="16578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2381927" y="5545910"/>
            <a:ext cx="1309654" cy="188703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Ellipse 1"/>
          <p:cNvSpPr/>
          <p:nvPr/>
        </p:nvSpPr>
        <p:spPr>
          <a:xfrm>
            <a:off x="8139226" y="5819426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C5B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b10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26" name="Ellipse 1"/>
          <p:cNvSpPr/>
          <p:nvPr/>
        </p:nvSpPr>
        <p:spPr>
          <a:xfrm>
            <a:off x="4770150" y="5736790"/>
            <a:ext cx="500089" cy="4603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b9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27" name="Ellipse 1"/>
          <p:cNvSpPr/>
          <p:nvPr/>
        </p:nvSpPr>
        <p:spPr>
          <a:xfrm>
            <a:off x="5751651" y="6328236"/>
            <a:ext cx="500089" cy="4607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28" name="Ellipse 1"/>
          <p:cNvSpPr/>
          <p:nvPr/>
        </p:nvSpPr>
        <p:spPr>
          <a:xfrm>
            <a:off x="6402719" y="5399119"/>
            <a:ext cx="500089" cy="4607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b8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129" name="Straight Arrow Connector 128"/>
          <p:cNvCxnSpPr/>
          <p:nvPr/>
        </p:nvCxnSpPr>
        <p:spPr>
          <a:xfrm flipV="1">
            <a:off x="5270239" y="5629471"/>
            <a:ext cx="1132480" cy="337478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6178504" y="6395704"/>
            <a:ext cx="955685" cy="146306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6652764" y="5859822"/>
            <a:ext cx="481425" cy="682188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6902808" y="5629471"/>
            <a:ext cx="1309654" cy="257423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H="1">
            <a:off x="7561042" y="6212661"/>
            <a:ext cx="651420" cy="166465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urved Connector 133"/>
          <p:cNvCxnSpPr/>
          <p:nvPr/>
        </p:nvCxnSpPr>
        <p:spPr>
          <a:xfrm rot="5400000" flipH="1" flipV="1">
            <a:off x="335098" y="3379333"/>
            <a:ext cx="2369392" cy="2040961"/>
          </a:xfrm>
          <a:prstGeom prst="curvedConnector2">
            <a:avLst/>
          </a:prstGeom>
          <a:ln w="28575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urved Connector 134"/>
          <p:cNvCxnSpPr/>
          <p:nvPr/>
        </p:nvCxnSpPr>
        <p:spPr>
          <a:xfrm rot="16200000" flipV="1">
            <a:off x="5854632" y="3284787"/>
            <a:ext cx="2614537" cy="2454742"/>
          </a:xfrm>
          <a:prstGeom prst="curvedConnector2">
            <a:avLst/>
          </a:prstGeom>
          <a:ln w="28575">
            <a:solidFill>
              <a:srgbClr val="008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ZoneTexte 9"/>
          <p:cNvSpPr txBox="1"/>
          <p:nvPr/>
        </p:nvSpPr>
        <p:spPr>
          <a:xfrm rot="17779115">
            <a:off x="-321710" y="4136503"/>
            <a:ext cx="1915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solidFill>
                  <a:srgbClr val="008000"/>
                </a:solidFill>
              </a:rPr>
              <a:t>owl:sameAs</a:t>
            </a:r>
            <a:r>
              <a:rPr lang="fr-FR" sz="1400" dirty="0" smtClean="0">
                <a:solidFill>
                  <a:srgbClr val="008000"/>
                </a:solidFill>
              </a:rPr>
              <a:t>(b1, b6)?</a:t>
            </a:r>
            <a:endParaRPr lang="fr-FR" sz="1400" dirty="0">
              <a:solidFill>
                <a:srgbClr val="008000"/>
              </a:solidFill>
            </a:endParaRPr>
          </a:p>
        </p:txBody>
      </p:sp>
      <p:cxnSp>
        <p:nvCxnSpPr>
          <p:cNvPr id="137" name="Straight Arrow Connector 136"/>
          <p:cNvCxnSpPr/>
          <p:nvPr/>
        </p:nvCxnSpPr>
        <p:spPr>
          <a:xfrm flipV="1">
            <a:off x="707582" y="6409677"/>
            <a:ext cx="491291" cy="210403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H="1" flipV="1">
            <a:off x="7634278" y="6542010"/>
            <a:ext cx="578184" cy="63886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Ellipse 1"/>
          <p:cNvSpPr/>
          <p:nvPr/>
        </p:nvSpPr>
        <p:spPr>
          <a:xfrm>
            <a:off x="3566586" y="5632639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C5B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b5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40" name="Ellipse 1"/>
          <p:cNvSpPr/>
          <p:nvPr/>
        </p:nvSpPr>
        <p:spPr>
          <a:xfrm>
            <a:off x="7082430" y="6277152"/>
            <a:ext cx="500089" cy="4607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b12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8283911" y="1336689"/>
            <a:ext cx="671979" cy="369332"/>
          </a:xfrm>
          <a:prstGeom prst="rect">
            <a:avLst/>
          </a:prstGeom>
          <a:solidFill>
            <a:srgbClr val="F5C201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UNA</a:t>
            </a:r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7086980" y="1814671"/>
            <a:ext cx="1868910" cy="369332"/>
          </a:xfrm>
          <a:prstGeom prst="rect">
            <a:avLst/>
          </a:prstGeom>
          <a:solidFill>
            <a:srgbClr val="F5C201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Trustworthiness</a:t>
            </a:r>
            <a:endParaRPr lang="en-US" dirty="0"/>
          </a:p>
        </p:txBody>
      </p:sp>
      <p:grpSp>
        <p:nvGrpSpPr>
          <p:cNvPr id="143" name="Group 142"/>
          <p:cNvGrpSpPr/>
          <p:nvPr/>
        </p:nvGrpSpPr>
        <p:grpSpPr>
          <a:xfrm>
            <a:off x="3154036" y="6246586"/>
            <a:ext cx="2266232" cy="588737"/>
            <a:chOff x="3154036" y="6246586"/>
            <a:chExt cx="2266232" cy="588737"/>
          </a:xfrm>
        </p:grpSpPr>
        <p:sp>
          <p:nvSpPr>
            <p:cNvPr id="144" name="Rectangle 143"/>
            <p:cNvSpPr/>
            <p:nvPr/>
          </p:nvSpPr>
          <p:spPr>
            <a:xfrm>
              <a:off x="3154036" y="6246586"/>
              <a:ext cx="2266232" cy="588737"/>
            </a:xfrm>
            <a:prstGeom prst="rect">
              <a:avLst/>
            </a:prstGeom>
            <a:solidFill>
              <a:srgbClr val="F5C2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Ellipse 1"/>
            <p:cNvSpPr/>
            <p:nvPr/>
          </p:nvSpPr>
          <p:spPr>
            <a:xfrm>
              <a:off x="4871303" y="6333895"/>
              <a:ext cx="394672" cy="41411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 cmpd="sng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/>
              <a:r>
                <a:rPr lang="fr-FR" sz="1000" dirty="0" smtClean="0">
                  <a:solidFill>
                    <a:schemeClr val="tx1"/>
                  </a:solidFill>
                </a:rPr>
                <a:t>UNA(S3)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6" name="Ellipse 1"/>
            <p:cNvSpPr/>
            <p:nvPr/>
          </p:nvSpPr>
          <p:spPr>
            <a:xfrm>
              <a:off x="4122537" y="6353463"/>
              <a:ext cx="407243" cy="37498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mpd="sng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/>
              <a:r>
                <a:rPr lang="fr-FR" sz="1000" dirty="0" smtClean="0">
                  <a:solidFill>
                    <a:schemeClr val="tx1"/>
                  </a:solidFill>
                </a:rPr>
                <a:t>UNA(S2)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7" name="Ellipse 1"/>
            <p:cNvSpPr/>
            <p:nvPr/>
          </p:nvSpPr>
          <p:spPr>
            <a:xfrm>
              <a:off x="3329266" y="6357788"/>
              <a:ext cx="422321" cy="386313"/>
            </a:xfrm>
            <a:prstGeom prst="ellipse">
              <a:avLst/>
            </a:prstGeom>
            <a:solidFill>
              <a:srgbClr val="00B0F0"/>
            </a:solidFill>
            <a:ln w="19050" cmpd="sng">
              <a:solidFill>
                <a:srgbClr val="0C5BA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/>
              <a:r>
                <a:rPr lang="fr-FR" sz="1000" dirty="0" smtClean="0">
                  <a:solidFill>
                    <a:schemeClr val="tx1"/>
                  </a:solidFill>
                </a:rPr>
                <a:t>UNA(S1)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3794960" y="6414664"/>
              <a:ext cx="569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&gt;</a:t>
              </a:r>
              <a:endParaRPr lang="en-US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585712" y="6377283"/>
              <a:ext cx="569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&gt;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134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/>
          <p:cNvSpPr txBox="1"/>
          <p:nvPr/>
        </p:nvSpPr>
        <p:spPr>
          <a:xfrm>
            <a:off x="7944993" y="404251"/>
            <a:ext cx="992579" cy="36933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7086980" y="859365"/>
            <a:ext cx="1851574" cy="369332"/>
          </a:xfrm>
          <a:prstGeom prst="rect">
            <a:avLst/>
          </a:prstGeom>
          <a:solidFill>
            <a:srgbClr val="D5FC79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Identity Network</a:t>
            </a:r>
            <a:endParaRPr lang="en-US" dirty="0"/>
          </a:p>
        </p:txBody>
      </p:sp>
      <p:sp>
        <p:nvSpPr>
          <p:cNvPr id="103" name="Espace réservé du contenu 3"/>
          <p:cNvSpPr>
            <a:spLocks noGrp="1"/>
          </p:cNvSpPr>
          <p:nvPr>
            <p:ph idx="1"/>
          </p:nvPr>
        </p:nvSpPr>
        <p:spPr>
          <a:xfrm>
            <a:off x="457200" y="1343168"/>
            <a:ext cx="7620000" cy="612084"/>
          </a:xfrm>
        </p:spPr>
        <p:txBody>
          <a:bodyPr>
            <a:normAutofit/>
          </a:bodyPr>
          <a:lstStyle/>
          <a:p>
            <a:r>
              <a:rPr lang="en-GB" sz="1800" b="0" dirty="0">
                <a:solidFill>
                  <a:srgbClr val="000000"/>
                </a:solidFill>
              </a:rPr>
              <a:t>Which </a:t>
            </a:r>
            <a:r>
              <a:rPr lang="en-GB" sz="1800" b="0" dirty="0" smtClean="0">
                <a:solidFill>
                  <a:srgbClr val="000000"/>
                </a:solidFill>
              </a:rPr>
              <a:t>kind of information to use for detecting </a:t>
            </a:r>
            <a:r>
              <a:rPr lang="en-GB" sz="1800" b="0" dirty="0">
                <a:solidFill>
                  <a:srgbClr val="000000"/>
                </a:solidFill>
              </a:rPr>
              <a:t>erroneous Identity links?</a:t>
            </a:r>
            <a:endParaRPr lang="fr-FR" sz="1800" b="0" dirty="0">
              <a:solidFill>
                <a:srgbClr val="000000"/>
              </a:solidFill>
            </a:endParaRPr>
          </a:p>
        </p:txBody>
      </p:sp>
      <p:sp>
        <p:nvSpPr>
          <p:cNvPr id="104" name="Titre 3"/>
          <p:cNvSpPr txBox="1">
            <a:spLocks/>
          </p:cNvSpPr>
          <p:nvPr/>
        </p:nvSpPr>
        <p:spPr>
          <a:xfrm>
            <a:off x="304799" y="179024"/>
            <a:ext cx="8599715" cy="10759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1. </a:t>
            </a:r>
            <a:r>
              <a:rPr lang="en-GB" sz="3000" dirty="0" smtClean="0"/>
              <a:t>Detection of erroneous identity links </a:t>
            </a:r>
            <a:endParaRPr lang="en-GB" sz="3000" dirty="0"/>
          </a:p>
        </p:txBody>
      </p:sp>
      <p:sp>
        <p:nvSpPr>
          <p:cNvPr id="120" name="TextBox 119"/>
          <p:cNvSpPr txBox="1"/>
          <p:nvPr/>
        </p:nvSpPr>
        <p:spPr>
          <a:xfrm>
            <a:off x="8283911" y="1336689"/>
            <a:ext cx="671979" cy="369332"/>
          </a:xfrm>
          <a:prstGeom prst="rect">
            <a:avLst/>
          </a:prstGeom>
          <a:solidFill>
            <a:srgbClr val="F5C201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UNA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788234" y="7735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76210" y="1738410"/>
            <a:ext cx="8390046" cy="5096913"/>
            <a:chOff x="176210" y="1738410"/>
            <a:chExt cx="8390046" cy="5096913"/>
          </a:xfrm>
        </p:grpSpPr>
        <p:sp>
          <p:nvSpPr>
            <p:cNvPr id="26" name="Ellipse 1"/>
            <p:cNvSpPr/>
            <p:nvPr/>
          </p:nvSpPr>
          <p:spPr>
            <a:xfrm>
              <a:off x="2467216" y="2999663"/>
              <a:ext cx="500089" cy="460703"/>
            </a:xfrm>
            <a:prstGeom prst="ellipse">
              <a:avLst/>
            </a:prstGeom>
            <a:solidFill>
              <a:srgbClr val="00B0F0"/>
            </a:solidFill>
            <a:ln w="19050" cmpd="sng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b1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Ellipse 3"/>
            <p:cNvSpPr/>
            <p:nvPr/>
          </p:nvSpPr>
          <p:spPr>
            <a:xfrm>
              <a:off x="5361381" y="2989435"/>
              <a:ext cx="500089" cy="460703"/>
            </a:xfrm>
            <a:prstGeom prst="ellipse">
              <a:avLst/>
            </a:prstGeom>
            <a:solidFill>
              <a:srgbClr val="00B0F0"/>
            </a:solidFill>
            <a:ln w="19050" cmpd="sng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b2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Ellipse 4"/>
            <p:cNvSpPr/>
            <p:nvPr/>
          </p:nvSpPr>
          <p:spPr>
            <a:xfrm>
              <a:off x="3230058" y="3844587"/>
              <a:ext cx="500089" cy="460703"/>
            </a:xfrm>
            <a:prstGeom prst="ellipse">
              <a:avLst/>
            </a:prstGeom>
            <a:noFill/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a11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Ellipse 6"/>
            <p:cNvSpPr/>
            <p:nvPr/>
          </p:nvSpPr>
          <p:spPr>
            <a:xfrm>
              <a:off x="6223951" y="3746012"/>
              <a:ext cx="500089" cy="460703"/>
            </a:xfrm>
            <a:prstGeom prst="ellipse">
              <a:avLst/>
            </a:prstGeom>
            <a:noFill/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a21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necteur en arc 8"/>
            <p:cNvCxnSpPr>
              <a:stCxn id="26" idx="6"/>
              <a:endCxn id="28" idx="2"/>
            </p:cNvCxnSpPr>
            <p:nvPr/>
          </p:nvCxnSpPr>
          <p:spPr>
            <a:xfrm flipV="1">
              <a:off x="2967305" y="3219787"/>
              <a:ext cx="2394076" cy="10228"/>
            </a:xfrm>
            <a:prstGeom prst="curvedConnector3">
              <a:avLst/>
            </a:prstGeom>
            <a:ln>
              <a:solidFill>
                <a:srgbClr val="0C5BA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9"/>
            <p:cNvSpPr txBox="1"/>
            <p:nvPr/>
          </p:nvSpPr>
          <p:spPr>
            <a:xfrm>
              <a:off x="3390661" y="2867062"/>
              <a:ext cx="19159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 smtClean="0">
                  <a:solidFill>
                    <a:srgbClr val="0070C0"/>
                  </a:solidFill>
                </a:rPr>
                <a:t>owl:sameAs</a:t>
              </a:r>
              <a:r>
                <a:rPr lang="fr-FR" sz="1400" dirty="0" smtClean="0">
                  <a:solidFill>
                    <a:srgbClr val="0070C0"/>
                  </a:solidFill>
                </a:rPr>
                <a:t>(b1, b2)?</a:t>
              </a:r>
              <a:endParaRPr lang="fr-FR" sz="1400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Connecteur en arc 13"/>
            <p:cNvCxnSpPr>
              <a:stCxn id="26" idx="6"/>
              <a:endCxn id="29" idx="0"/>
            </p:cNvCxnSpPr>
            <p:nvPr/>
          </p:nvCxnSpPr>
          <p:spPr>
            <a:xfrm>
              <a:off x="2967305" y="3230015"/>
              <a:ext cx="512798" cy="614572"/>
            </a:xfrm>
            <a:prstGeom prst="curved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rc 20"/>
            <p:cNvCxnSpPr>
              <a:stCxn id="28" idx="6"/>
              <a:endCxn id="31" idx="0"/>
            </p:cNvCxnSpPr>
            <p:nvPr/>
          </p:nvCxnSpPr>
          <p:spPr>
            <a:xfrm>
              <a:off x="5861470" y="3219787"/>
              <a:ext cx="612526" cy="526225"/>
            </a:xfrm>
            <a:prstGeom prst="curved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30"/>
            <p:cNvSpPr txBox="1"/>
            <p:nvPr/>
          </p:nvSpPr>
          <p:spPr>
            <a:xfrm>
              <a:off x="5695483" y="3447836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author</a:t>
              </a:r>
              <a:endParaRPr lang="fr-FR" sz="1400" dirty="0"/>
            </a:p>
            <a:p>
              <a:endParaRPr lang="fr-FR" sz="1400" dirty="0"/>
            </a:p>
          </p:txBody>
        </p:sp>
        <p:sp>
          <p:nvSpPr>
            <p:cNvPr id="39" name="ZoneTexte 31"/>
            <p:cNvSpPr txBox="1"/>
            <p:nvPr/>
          </p:nvSpPr>
          <p:spPr>
            <a:xfrm>
              <a:off x="3467394" y="3545526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author</a:t>
              </a:r>
              <a:endParaRPr lang="fr-FR" sz="1400" dirty="0"/>
            </a:p>
            <a:p>
              <a:endParaRPr lang="fr-FR" sz="1400" dirty="0"/>
            </a:p>
          </p:txBody>
        </p:sp>
        <p:cxnSp>
          <p:nvCxnSpPr>
            <p:cNvPr id="44" name="Connecteur en arc 35"/>
            <p:cNvCxnSpPr>
              <a:stCxn id="28" idx="1"/>
              <a:endCxn id="69" idx="2"/>
            </p:cNvCxnSpPr>
            <p:nvPr/>
          </p:nvCxnSpPr>
          <p:spPr>
            <a:xfrm rot="16200000" flipV="1">
              <a:off x="4942259" y="2564544"/>
              <a:ext cx="797616" cy="18710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281061" y="1767056"/>
              <a:ext cx="1932910" cy="492231"/>
            </a:xfrm>
            <a:prstGeom prst="rect">
              <a:avLst/>
            </a:prstGeom>
            <a:noFill/>
            <a:ln w="28575" cmpd="sng"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rgbClr val="000000"/>
                  </a:solidFill>
                </a:rPr>
                <a:t>A </a:t>
              </a:r>
              <a:r>
                <a:rPr lang="fr-FR" sz="1400" dirty="0" err="1" smtClean="0">
                  <a:solidFill>
                    <a:srgbClr val="000000"/>
                  </a:solidFill>
                </a:rPr>
                <a:t>Semantic</a:t>
              </a:r>
              <a:r>
                <a:rPr lang="fr-FR" sz="1400" dirty="0" smtClean="0">
                  <a:solidFill>
                    <a:srgbClr val="000000"/>
                  </a:solidFill>
                </a:rPr>
                <a:t> Web Primer</a:t>
              </a:r>
              <a:endParaRPr lang="fr-FR" sz="1400" dirty="0">
                <a:solidFill>
                  <a:srgbClr val="000000"/>
                </a:solidFill>
              </a:endParaRPr>
            </a:p>
          </p:txBody>
        </p:sp>
        <p:sp>
          <p:nvSpPr>
            <p:cNvPr id="47" name="ZoneTexte 45"/>
            <p:cNvSpPr txBox="1"/>
            <p:nvPr/>
          </p:nvSpPr>
          <p:spPr>
            <a:xfrm>
              <a:off x="5255862" y="2304862"/>
              <a:ext cx="4967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titre</a:t>
              </a:r>
              <a:endParaRPr lang="fr-FR" sz="1400" dirty="0"/>
            </a:p>
          </p:txBody>
        </p:sp>
        <p:cxnSp>
          <p:nvCxnSpPr>
            <p:cNvPr id="48" name="Connecteur en arc 48"/>
            <p:cNvCxnSpPr>
              <a:stCxn id="26" idx="0"/>
            </p:cNvCxnSpPr>
            <p:nvPr/>
          </p:nvCxnSpPr>
          <p:spPr>
            <a:xfrm rot="5400000" flipH="1" flipV="1">
              <a:off x="2457772" y="2490130"/>
              <a:ext cx="769022" cy="250044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2000850" y="1738410"/>
              <a:ext cx="1932910" cy="492231"/>
            </a:xfrm>
            <a:prstGeom prst="rect">
              <a:avLst/>
            </a:prstGeom>
            <a:noFill/>
            <a:ln w="28575" cmpd="sng"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rgbClr val="000000"/>
                  </a:solidFill>
                </a:rPr>
                <a:t>A </a:t>
              </a:r>
              <a:r>
                <a:rPr lang="fr-FR" sz="1400" dirty="0" err="1" smtClean="0">
                  <a:solidFill>
                    <a:srgbClr val="000000"/>
                  </a:solidFill>
                </a:rPr>
                <a:t>Semantic</a:t>
              </a:r>
              <a:r>
                <a:rPr lang="fr-FR" sz="1400" dirty="0" smtClean="0">
                  <a:solidFill>
                    <a:srgbClr val="000000"/>
                  </a:solidFill>
                </a:rPr>
                <a:t> Web Primer</a:t>
              </a:r>
              <a:endParaRPr lang="fr-FR" sz="1400" dirty="0">
                <a:solidFill>
                  <a:srgbClr val="000000"/>
                </a:solidFill>
              </a:endParaRPr>
            </a:p>
          </p:txBody>
        </p:sp>
        <p:sp>
          <p:nvSpPr>
            <p:cNvPr id="50" name="ZoneTexte 50"/>
            <p:cNvSpPr txBox="1"/>
            <p:nvPr/>
          </p:nvSpPr>
          <p:spPr>
            <a:xfrm>
              <a:off x="2398954" y="2225783"/>
              <a:ext cx="4967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titre</a:t>
              </a:r>
              <a:endParaRPr lang="fr-FR" sz="1400" dirty="0"/>
            </a:p>
          </p:txBody>
        </p:sp>
        <p:cxnSp>
          <p:nvCxnSpPr>
            <p:cNvPr id="52" name="Connecteur en arc 59"/>
            <p:cNvCxnSpPr>
              <a:stCxn id="28" idx="6"/>
            </p:cNvCxnSpPr>
            <p:nvPr/>
          </p:nvCxnSpPr>
          <p:spPr>
            <a:xfrm>
              <a:off x="5861470" y="3219787"/>
              <a:ext cx="1090056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6951526" y="2973671"/>
              <a:ext cx="633315" cy="492231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rgbClr val="000000"/>
                  </a:solidFill>
                </a:rPr>
                <a:t>2007</a:t>
              </a:r>
              <a:endParaRPr lang="fr-FR" sz="1400" dirty="0">
                <a:solidFill>
                  <a:srgbClr val="000000"/>
                </a:solidFill>
              </a:endParaRPr>
            </a:p>
          </p:txBody>
        </p:sp>
        <p:sp>
          <p:nvSpPr>
            <p:cNvPr id="55" name="ZoneTexte 61"/>
            <p:cNvSpPr txBox="1"/>
            <p:nvPr/>
          </p:nvSpPr>
          <p:spPr>
            <a:xfrm>
              <a:off x="5894792" y="2875971"/>
              <a:ext cx="844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pubYear</a:t>
              </a:r>
              <a:endParaRPr lang="fr-FR" sz="1400" dirty="0"/>
            </a:p>
          </p:txBody>
        </p:sp>
        <p:cxnSp>
          <p:nvCxnSpPr>
            <p:cNvPr id="56" name="Connecteur en arc 70"/>
            <p:cNvCxnSpPr>
              <a:stCxn id="26" idx="2"/>
            </p:cNvCxnSpPr>
            <p:nvPr/>
          </p:nvCxnSpPr>
          <p:spPr>
            <a:xfrm rot="10800000">
              <a:off x="1226726" y="3230015"/>
              <a:ext cx="1240490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593411" y="2983899"/>
              <a:ext cx="633315" cy="492231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rgbClr val="000000"/>
                  </a:solidFill>
                </a:rPr>
                <a:t>2007</a:t>
              </a:r>
              <a:endParaRPr lang="fr-FR" sz="1400" dirty="0">
                <a:solidFill>
                  <a:srgbClr val="000000"/>
                </a:solidFill>
              </a:endParaRPr>
            </a:p>
          </p:txBody>
        </p:sp>
        <p:sp>
          <p:nvSpPr>
            <p:cNvPr id="58" name="ZoneTexte 72"/>
            <p:cNvSpPr txBox="1"/>
            <p:nvPr/>
          </p:nvSpPr>
          <p:spPr>
            <a:xfrm>
              <a:off x="1350114" y="2893757"/>
              <a:ext cx="844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 smtClean="0"/>
                <a:t>pubYear</a:t>
              </a:r>
              <a:endParaRPr lang="fr-FR" sz="1400" dirty="0"/>
            </a:p>
          </p:txBody>
        </p:sp>
        <p:cxnSp>
          <p:nvCxnSpPr>
            <p:cNvPr id="59" name="Connecteur en arc 76"/>
            <p:cNvCxnSpPr>
              <a:stCxn id="31" idx="4"/>
            </p:cNvCxnSpPr>
            <p:nvPr/>
          </p:nvCxnSpPr>
          <p:spPr>
            <a:xfrm rot="16200000" flipH="1">
              <a:off x="6490963" y="4189747"/>
              <a:ext cx="414061" cy="44799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/>
            <p:cNvSpPr/>
            <p:nvPr/>
          </p:nvSpPr>
          <p:spPr>
            <a:xfrm>
              <a:off x="6329660" y="4620776"/>
              <a:ext cx="1184662" cy="492231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rgbClr val="000000"/>
                  </a:solidFill>
                </a:rPr>
                <a:t>G. </a:t>
              </a:r>
              <a:r>
                <a:rPr lang="fr-FR" sz="1400" dirty="0" err="1" smtClean="0">
                  <a:solidFill>
                    <a:srgbClr val="000000"/>
                  </a:solidFill>
                </a:rPr>
                <a:t>Antoniou</a:t>
              </a:r>
              <a:endParaRPr lang="fr-FR" sz="1400" dirty="0">
                <a:solidFill>
                  <a:srgbClr val="000000"/>
                </a:solidFill>
              </a:endParaRPr>
            </a:p>
          </p:txBody>
        </p:sp>
        <p:sp>
          <p:nvSpPr>
            <p:cNvPr id="61" name="ZoneTexte 78"/>
            <p:cNvSpPr txBox="1"/>
            <p:nvPr/>
          </p:nvSpPr>
          <p:spPr>
            <a:xfrm>
              <a:off x="6683945" y="4011989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aName</a:t>
              </a:r>
              <a:endParaRPr lang="fr-FR" sz="1400" dirty="0"/>
            </a:p>
          </p:txBody>
        </p:sp>
        <p:cxnSp>
          <p:nvCxnSpPr>
            <p:cNvPr id="62" name="Connecteur en arc 89"/>
            <p:cNvCxnSpPr>
              <a:stCxn id="29" idx="4"/>
            </p:cNvCxnSpPr>
            <p:nvPr/>
          </p:nvCxnSpPr>
          <p:spPr>
            <a:xfrm rot="16200000" flipH="1">
              <a:off x="3367739" y="4417653"/>
              <a:ext cx="304261" cy="79533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/>
            <p:cNvSpPr/>
            <p:nvPr/>
          </p:nvSpPr>
          <p:spPr>
            <a:xfrm>
              <a:off x="2967305" y="4609551"/>
              <a:ext cx="1184662" cy="492231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 smtClean="0">
                  <a:solidFill>
                    <a:srgbClr val="000000"/>
                  </a:solidFill>
                </a:rPr>
                <a:t>Grigoris</a:t>
              </a:r>
              <a:r>
                <a:rPr lang="fr-FR" sz="1400" dirty="0" smtClean="0">
                  <a:solidFill>
                    <a:srgbClr val="000000"/>
                  </a:solidFill>
                </a:rPr>
                <a:t> </a:t>
              </a:r>
              <a:r>
                <a:rPr lang="fr-FR" sz="1400" dirty="0" err="1" smtClean="0">
                  <a:solidFill>
                    <a:srgbClr val="000000"/>
                  </a:solidFill>
                </a:rPr>
                <a:t>Antoniou</a:t>
              </a:r>
              <a:endParaRPr lang="fr-FR" sz="1400" dirty="0">
                <a:solidFill>
                  <a:srgbClr val="000000"/>
                </a:solidFill>
              </a:endParaRPr>
            </a:p>
          </p:txBody>
        </p:sp>
        <p:sp>
          <p:nvSpPr>
            <p:cNvPr id="64" name="ZoneTexte 91"/>
            <p:cNvSpPr txBox="1"/>
            <p:nvPr/>
          </p:nvSpPr>
          <p:spPr>
            <a:xfrm>
              <a:off x="3507377" y="4219118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 smtClean="0"/>
                <a:t>a</a:t>
              </a:r>
              <a:r>
                <a:rPr lang="fr-FR" sz="1400" dirty="0" err="1"/>
                <a:t>N</a:t>
              </a:r>
              <a:r>
                <a:rPr lang="fr-FR" sz="1400" dirty="0" err="1" smtClean="0"/>
                <a:t>ame</a:t>
              </a:r>
              <a:endParaRPr lang="fr-FR" sz="1400" dirty="0"/>
            </a:p>
          </p:txBody>
        </p:sp>
        <p:cxnSp>
          <p:nvCxnSpPr>
            <p:cNvPr id="69" name="Connecteur en arc 117"/>
            <p:cNvCxnSpPr>
              <a:stCxn id="26" idx="4"/>
            </p:cNvCxnSpPr>
            <p:nvPr/>
          </p:nvCxnSpPr>
          <p:spPr>
            <a:xfrm rot="5400000">
              <a:off x="2422886" y="3609055"/>
              <a:ext cx="443064" cy="14568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ZoneTexte 118"/>
            <p:cNvSpPr txBox="1"/>
            <p:nvPr/>
          </p:nvSpPr>
          <p:spPr>
            <a:xfrm>
              <a:off x="2626449" y="3555859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 smtClean="0"/>
                <a:t>author</a:t>
              </a:r>
              <a:endParaRPr lang="fr-FR" sz="1400" dirty="0"/>
            </a:p>
          </p:txBody>
        </p:sp>
        <p:sp>
          <p:nvSpPr>
            <p:cNvPr id="72" name="Ellipse 125"/>
            <p:cNvSpPr/>
            <p:nvPr/>
          </p:nvSpPr>
          <p:spPr>
            <a:xfrm>
              <a:off x="2321530" y="3903430"/>
              <a:ext cx="500089" cy="460703"/>
            </a:xfrm>
            <a:prstGeom prst="ellipse">
              <a:avLst/>
            </a:prstGeom>
            <a:noFill/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a12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Connecteur en arc 142"/>
            <p:cNvCxnSpPr>
              <a:stCxn id="28" idx="4"/>
            </p:cNvCxnSpPr>
            <p:nvPr/>
          </p:nvCxnSpPr>
          <p:spPr>
            <a:xfrm rot="16200000" flipH="1">
              <a:off x="5504092" y="3557471"/>
              <a:ext cx="391479" cy="17681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ZoneTexte 143"/>
            <p:cNvSpPr txBox="1"/>
            <p:nvPr/>
          </p:nvSpPr>
          <p:spPr>
            <a:xfrm>
              <a:off x="6426715" y="3431018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author</a:t>
              </a:r>
              <a:endParaRPr lang="fr-FR" sz="1400" dirty="0"/>
            </a:p>
            <a:p>
              <a:endParaRPr lang="fr-FR" sz="1400" dirty="0"/>
            </a:p>
          </p:txBody>
        </p:sp>
        <p:sp>
          <p:nvSpPr>
            <p:cNvPr id="89" name="Ellipse 145"/>
            <p:cNvSpPr/>
            <p:nvPr/>
          </p:nvSpPr>
          <p:spPr>
            <a:xfrm>
              <a:off x="5538192" y="3841617"/>
              <a:ext cx="500089" cy="460703"/>
            </a:xfrm>
            <a:prstGeom prst="ellipse">
              <a:avLst/>
            </a:prstGeom>
            <a:noFill/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a</a:t>
              </a:r>
              <a:r>
                <a:rPr lang="fr-FR" sz="1400" dirty="0">
                  <a:solidFill>
                    <a:schemeClr val="tx1"/>
                  </a:solidFill>
                </a:rPr>
                <a:t>2</a:t>
              </a:r>
              <a:r>
                <a:rPr lang="fr-FR" sz="1400" dirty="0" smtClean="0">
                  <a:solidFill>
                    <a:schemeClr val="tx1"/>
                  </a:solidFill>
                </a:rPr>
                <a:t>2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167767" y="4627209"/>
              <a:ext cx="1184662" cy="492231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rgbClr val="000000"/>
                  </a:solidFill>
                </a:rPr>
                <a:t>Paul </a:t>
              </a:r>
              <a:r>
                <a:rPr lang="fr-FR" sz="1400" dirty="0" err="1" smtClean="0">
                  <a:solidFill>
                    <a:srgbClr val="000000"/>
                  </a:solidFill>
                </a:rPr>
                <a:t>Grauth</a:t>
              </a:r>
              <a:endParaRPr lang="fr-FR" sz="1400" dirty="0">
                <a:solidFill>
                  <a:srgbClr val="000000"/>
                </a:solidFill>
              </a:endParaRPr>
            </a:p>
          </p:txBody>
        </p:sp>
        <p:cxnSp>
          <p:nvCxnSpPr>
            <p:cNvPr id="113" name="Connecteur en arc 76"/>
            <p:cNvCxnSpPr>
              <a:stCxn id="89" idx="4"/>
            </p:cNvCxnSpPr>
            <p:nvPr/>
          </p:nvCxnSpPr>
          <p:spPr>
            <a:xfrm rot="5400000">
              <a:off x="5398478" y="4327703"/>
              <a:ext cx="415143" cy="36437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ZoneTexte 78"/>
            <p:cNvSpPr txBox="1"/>
            <p:nvPr/>
          </p:nvSpPr>
          <p:spPr>
            <a:xfrm>
              <a:off x="4828705" y="4222209"/>
              <a:ext cx="943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/>
                <a:t>aName</a:t>
              </a:r>
              <a:endParaRPr lang="fr-FR" sz="1400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4983071" y="4682912"/>
              <a:ext cx="1184662" cy="492231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000000"/>
                  </a:solidFill>
                </a:rPr>
                <a:t>P</a:t>
              </a:r>
              <a:r>
                <a:rPr lang="fr-FR" sz="1400" dirty="0" smtClean="0">
                  <a:solidFill>
                    <a:srgbClr val="000000"/>
                  </a:solidFill>
                </a:rPr>
                <a:t>. </a:t>
              </a:r>
              <a:r>
                <a:rPr lang="fr-FR" sz="1400" dirty="0" err="1" smtClean="0">
                  <a:solidFill>
                    <a:srgbClr val="000000"/>
                  </a:solidFill>
                </a:rPr>
                <a:t>Grauth</a:t>
              </a:r>
              <a:endParaRPr lang="fr-FR" sz="1400" dirty="0">
                <a:solidFill>
                  <a:srgbClr val="000000"/>
                </a:solidFill>
              </a:endParaRPr>
            </a:p>
          </p:txBody>
        </p:sp>
        <p:cxnSp>
          <p:nvCxnSpPr>
            <p:cNvPr id="116" name="Connecteur en arc 76"/>
            <p:cNvCxnSpPr>
              <a:stCxn id="72" idx="3"/>
              <a:endCxn id="112" idx="0"/>
            </p:cNvCxnSpPr>
            <p:nvPr/>
          </p:nvCxnSpPr>
          <p:spPr>
            <a:xfrm rot="5400000">
              <a:off x="1912160" y="4144603"/>
              <a:ext cx="330544" cy="634668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ZoneTexte 78"/>
            <p:cNvSpPr txBox="1"/>
            <p:nvPr/>
          </p:nvSpPr>
          <p:spPr>
            <a:xfrm>
              <a:off x="1365833" y="4056356"/>
              <a:ext cx="786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 smtClean="0"/>
                <a:t>a</a:t>
              </a:r>
              <a:r>
                <a:rPr lang="fr-FR" sz="1400" dirty="0" err="1"/>
                <a:t>N</a:t>
              </a:r>
              <a:r>
                <a:rPr lang="fr-FR" sz="1400" dirty="0" err="1" smtClean="0"/>
                <a:t>ame</a:t>
              </a:r>
              <a:endParaRPr lang="fr-FR" sz="1400" dirty="0"/>
            </a:p>
          </p:txBody>
        </p:sp>
        <p:sp>
          <p:nvSpPr>
            <p:cNvPr id="51" name="Ellipse 1"/>
            <p:cNvSpPr/>
            <p:nvPr/>
          </p:nvSpPr>
          <p:spPr>
            <a:xfrm>
              <a:off x="3545286" y="5682043"/>
              <a:ext cx="500089" cy="460703"/>
            </a:xfrm>
            <a:prstGeom prst="ellipse">
              <a:avLst/>
            </a:prstGeom>
            <a:solidFill>
              <a:srgbClr val="00B0F0"/>
            </a:solidFill>
            <a:ln w="19050" cmpd="sng">
              <a:solidFill>
                <a:srgbClr val="0C5BA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b5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sp>
          <p:nvSpPr>
            <p:cNvPr id="67" name="Ellipse 1"/>
            <p:cNvSpPr/>
            <p:nvPr/>
          </p:nvSpPr>
          <p:spPr>
            <a:xfrm>
              <a:off x="176210" y="5624304"/>
              <a:ext cx="500089" cy="46031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mpd="sng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b6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sp>
          <p:nvSpPr>
            <p:cNvPr id="68" name="Ellipse 1"/>
            <p:cNvSpPr/>
            <p:nvPr/>
          </p:nvSpPr>
          <p:spPr>
            <a:xfrm>
              <a:off x="1157711" y="6190853"/>
              <a:ext cx="500089" cy="46070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 cmpd="sng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b7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sp>
          <p:nvSpPr>
            <p:cNvPr id="71" name="Ellipse 1"/>
            <p:cNvSpPr/>
            <p:nvPr/>
          </p:nvSpPr>
          <p:spPr>
            <a:xfrm>
              <a:off x="1808779" y="5330456"/>
              <a:ext cx="500089" cy="46070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mpd="sng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b3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sp>
          <p:nvSpPr>
            <p:cNvPr id="73" name="Ellipse 1"/>
            <p:cNvSpPr/>
            <p:nvPr/>
          </p:nvSpPr>
          <p:spPr>
            <a:xfrm>
              <a:off x="2540249" y="6174275"/>
              <a:ext cx="500089" cy="46070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 cmpd="sng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b4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74" name="Straight Arrow Connector 73"/>
            <p:cNvCxnSpPr>
              <a:stCxn id="67" idx="6"/>
              <a:endCxn id="71" idx="2"/>
            </p:cNvCxnSpPr>
            <p:nvPr/>
          </p:nvCxnSpPr>
          <p:spPr>
            <a:xfrm flipV="1">
              <a:off x="676299" y="5560808"/>
              <a:ext cx="1132480" cy="293655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71" idx="3"/>
            </p:cNvCxnSpPr>
            <p:nvPr/>
          </p:nvCxnSpPr>
          <p:spPr>
            <a:xfrm flipV="1">
              <a:off x="1584564" y="5723691"/>
              <a:ext cx="297451" cy="603350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1657800" y="6404627"/>
              <a:ext cx="882449" cy="16578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634523" y="6424575"/>
              <a:ext cx="491291" cy="210403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71" idx="6"/>
              <a:endCxn id="51" idx="1"/>
            </p:cNvCxnSpPr>
            <p:nvPr/>
          </p:nvCxnSpPr>
          <p:spPr>
            <a:xfrm>
              <a:off x="2308868" y="5560808"/>
              <a:ext cx="1309654" cy="188703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Ellipse 1"/>
            <p:cNvSpPr/>
            <p:nvPr/>
          </p:nvSpPr>
          <p:spPr>
            <a:xfrm>
              <a:off x="8066167" y="5834324"/>
              <a:ext cx="500089" cy="460703"/>
            </a:xfrm>
            <a:prstGeom prst="ellipse">
              <a:avLst/>
            </a:prstGeom>
            <a:solidFill>
              <a:srgbClr val="00B0F0"/>
            </a:solidFill>
            <a:ln w="19050" cmpd="sng">
              <a:solidFill>
                <a:srgbClr val="0C5BA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b10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sp>
          <p:nvSpPr>
            <p:cNvPr id="86" name="Ellipse 1"/>
            <p:cNvSpPr/>
            <p:nvPr/>
          </p:nvSpPr>
          <p:spPr>
            <a:xfrm>
              <a:off x="4697091" y="5751688"/>
              <a:ext cx="500089" cy="46031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mpd="sng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b9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sp>
          <p:nvSpPr>
            <p:cNvPr id="87" name="Ellipse 1"/>
            <p:cNvSpPr/>
            <p:nvPr/>
          </p:nvSpPr>
          <p:spPr>
            <a:xfrm>
              <a:off x="5678592" y="6343134"/>
              <a:ext cx="500089" cy="46070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 cmpd="sng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b11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sp>
          <p:nvSpPr>
            <p:cNvPr id="88" name="Ellipse 1"/>
            <p:cNvSpPr/>
            <p:nvPr/>
          </p:nvSpPr>
          <p:spPr>
            <a:xfrm>
              <a:off x="6329660" y="5414017"/>
              <a:ext cx="500089" cy="46070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mpd="sng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b8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sp>
          <p:nvSpPr>
            <p:cNvPr id="90" name="Ellipse 1"/>
            <p:cNvSpPr/>
            <p:nvPr/>
          </p:nvSpPr>
          <p:spPr>
            <a:xfrm>
              <a:off x="7061130" y="6326556"/>
              <a:ext cx="500089" cy="46070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 cmpd="sng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b12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 flipV="1">
              <a:off x="5197180" y="5644369"/>
              <a:ext cx="1132480" cy="337478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endCxn id="90" idx="2"/>
            </p:cNvCxnSpPr>
            <p:nvPr/>
          </p:nvCxnSpPr>
          <p:spPr>
            <a:xfrm>
              <a:off x="6105445" y="6410602"/>
              <a:ext cx="955685" cy="146306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88" idx="4"/>
            </p:cNvCxnSpPr>
            <p:nvPr/>
          </p:nvCxnSpPr>
          <p:spPr>
            <a:xfrm>
              <a:off x="6579705" y="5874720"/>
              <a:ext cx="481425" cy="682188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endCxn id="90" idx="6"/>
            </p:cNvCxnSpPr>
            <p:nvPr/>
          </p:nvCxnSpPr>
          <p:spPr>
            <a:xfrm flipH="1" flipV="1">
              <a:off x="7561219" y="6556908"/>
              <a:ext cx="578184" cy="63886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6829749" y="5644369"/>
              <a:ext cx="1309654" cy="257423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85" idx="3"/>
              <a:endCxn id="90" idx="7"/>
            </p:cNvCxnSpPr>
            <p:nvPr/>
          </p:nvCxnSpPr>
          <p:spPr>
            <a:xfrm flipH="1">
              <a:off x="7487983" y="6227559"/>
              <a:ext cx="651420" cy="166465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>
              <a:stCxn id="67" idx="0"/>
              <a:endCxn id="26" idx="2"/>
            </p:cNvCxnSpPr>
            <p:nvPr/>
          </p:nvCxnSpPr>
          <p:spPr>
            <a:xfrm rot="5400000" flipH="1" flipV="1">
              <a:off x="249591" y="3406680"/>
              <a:ext cx="2394289" cy="2040961"/>
            </a:xfrm>
            <a:prstGeom prst="curvedConnector2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urved Connector 96"/>
            <p:cNvCxnSpPr>
              <a:stCxn id="85" idx="0"/>
              <a:endCxn id="28" idx="6"/>
            </p:cNvCxnSpPr>
            <p:nvPr/>
          </p:nvCxnSpPr>
          <p:spPr>
            <a:xfrm rot="16200000" flipV="1">
              <a:off x="5781573" y="3299685"/>
              <a:ext cx="2614537" cy="2454742"/>
            </a:xfrm>
            <a:prstGeom prst="curvedConnector2">
              <a:avLst/>
            </a:prstGeom>
            <a:ln w="28575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ZoneTexte 9"/>
            <p:cNvSpPr txBox="1"/>
            <p:nvPr/>
          </p:nvSpPr>
          <p:spPr>
            <a:xfrm rot="17779115">
              <a:off x="-437822" y="4292435"/>
              <a:ext cx="19159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 smtClean="0">
                  <a:solidFill>
                    <a:srgbClr val="0070C0"/>
                  </a:solidFill>
                </a:rPr>
                <a:t>owl:sameAs</a:t>
              </a:r>
              <a:r>
                <a:rPr lang="fr-FR" sz="1400" dirty="0" smtClean="0">
                  <a:solidFill>
                    <a:srgbClr val="0070C0"/>
                  </a:solidFill>
                </a:rPr>
                <a:t>(b1, b6)?</a:t>
              </a:r>
              <a:endParaRPr lang="fr-FR" sz="1400" dirty="0">
                <a:solidFill>
                  <a:srgbClr val="0070C0"/>
                </a:solidFill>
              </a:endParaRPr>
            </a:p>
          </p:txBody>
        </p:sp>
        <p:sp>
          <p:nvSpPr>
            <p:cNvPr id="99" name="ZoneTexte 9"/>
            <p:cNvSpPr txBox="1"/>
            <p:nvPr/>
          </p:nvSpPr>
          <p:spPr>
            <a:xfrm rot="3210893">
              <a:off x="7054876" y="4193716"/>
              <a:ext cx="19656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 smtClean="0">
                  <a:solidFill>
                    <a:srgbClr val="0070C0"/>
                  </a:solidFill>
                </a:rPr>
                <a:t>owl:sameAs</a:t>
              </a:r>
              <a:r>
                <a:rPr lang="fr-FR" sz="1400" dirty="0" smtClean="0">
                  <a:solidFill>
                    <a:srgbClr val="0070C0"/>
                  </a:solidFill>
                </a:rPr>
                <a:t>(b2, b10)?</a:t>
              </a:r>
              <a:endParaRPr lang="fr-FR" sz="1400" dirty="0">
                <a:solidFill>
                  <a:srgbClr val="0070C0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154036" y="6246586"/>
              <a:ext cx="2266232" cy="588737"/>
              <a:chOff x="3154036" y="6246586"/>
              <a:chExt cx="2266232" cy="588737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3154036" y="6246586"/>
                <a:ext cx="2266232" cy="588737"/>
              </a:xfrm>
              <a:prstGeom prst="rect">
                <a:avLst/>
              </a:prstGeom>
              <a:solidFill>
                <a:srgbClr val="F5C20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Ellipse 1"/>
              <p:cNvSpPr/>
              <p:nvPr/>
            </p:nvSpPr>
            <p:spPr>
              <a:xfrm>
                <a:off x="4871303" y="6333895"/>
                <a:ext cx="394672" cy="41411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/>
              <a:lstStyle/>
              <a:p>
                <a:pPr algn="ctr"/>
                <a:r>
                  <a:rPr lang="fr-FR" sz="1000" dirty="0" smtClean="0">
                    <a:solidFill>
                      <a:schemeClr val="tx1"/>
                    </a:solidFill>
                  </a:rPr>
                  <a:t>UNA(S3)</a:t>
                </a:r>
                <a:endParaRPr lang="fr-FR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Ellipse 1"/>
              <p:cNvSpPr/>
              <p:nvPr/>
            </p:nvSpPr>
            <p:spPr>
              <a:xfrm>
                <a:off x="4122537" y="6353463"/>
                <a:ext cx="407243" cy="37498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 cmpd="sng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/>
              <a:lstStyle/>
              <a:p>
                <a:pPr algn="ctr"/>
                <a:r>
                  <a:rPr lang="fr-FR" sz="1000" dirty="0" smtClean="0">
                    <a:solidFill>
                      <a:schemeClr val="tx1"/>
                    </a:solidFill>
                  </a:rPr>
                  <a:t>UNA(S2)</a:t>
                </a:r>
                <a:endParaRPr lang="fr-FR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Ellipse 1"/>
              <p:cNvSpPr/>
              <p:nvPr/>
            </p:nvSpPr>
            <p:spPr>
              <a:xfrm>
                <a:off x="3329266" y="6357788"/>
                <a:ext cx="422321" cy="386313"/>
              </a:xfrm>
              <a:prstGeom prst="ellipse">
                <a:avLst/>
              </a:prstGeom>
              <a:solidFill>
                <a:srgbClr val="00B0F0"/>
              </a:solidFill>
              <a:ln w="19050" cmpd="sng">
                <a:solidFill>
                  <a:srgbClr val="0C5BA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/>
              <a:lstStyle/>
              <a:p>
                <a:pPr algn="ctr"/>
                <a:r>
                  <a:rPr lang="fr-FR" sz="1000" dirty="0" smtClean="0">
                    <a:solidFill>
                      <a:schemeClr val="tx1"/>
                    </a:solidFill>
                  </a:rPr>
                  <a:t>UNA(S1)</a:t>
                </a:r>
                <a:endParaRPr lang="fr-FR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3794960" y="6414664"/>
                <a:ext cx="569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/>
                  <a:t>&gt;</a:t>
                </a:r>
                <a:endParaRPr lang="en-US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4585712" y="6377283"/>
                <a:ext cx="569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/>
                  <a:t>&gt;</a:t>
                </a:r>
                <a:endParaRPr lang="en-US"/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43424" y="1706021"/>
            <a:ext cx="8972712" cy="5151979"/>
          </a:xfrm>
          <a:prstGeom prst="rect">
            <a:avLst/>
          </a:prstGeom>
          <a:solidFill>
            <a:schemeClr val="accent3">
              <a:lumMod val="20000"/>
              <a:lumOff val="80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05" name="Rectangle 104"/>
          <p:cNvSpPr/>
          <p:nvPr/>
        </p:nvSpPr>
        <p:spPr>
          <a:xfrm>
            <a:off x="7626751" y="4721998"/>
            <a:ext cx="1419184" cy="5887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 err="1" smtClean="0">
                <a:solidFill>
                  <a:srgbClr val="C00000"/>
                </a:solidFill>
              </a:rPr>
              <a:t>Func</a:t>
            </a:r>
            <a:r>
              <a:rPr lang="en-US" sz="1400" i="1" dirty="0" smtClean="0">
                <a:solidFill>
                  <a:srgbClr val="C00000"/>
                </a:solidFill>
              </a:rPr>
              <a:t>(</a:t>
            </a:r>
            <a:r>
              <a:rPr lang="en-US" sz="1400" i="1" dirty="0" err="1" smtClean="0">
                <a:solidFill>
                  <a:srgbClr val="C00000"/>
                </a:solidFill>
              </a:rPr>
              <a:t>nbPages</a:t>
            </a:r>
            <a:r>
              <a:rPr lang="en-US" sz="1400" i="1" dirty="0" smtClean="0">
                <a:solidFill>
                  <a:schemeClr val="tx1"/>
                </a:solidFill>
              </a:rPr>
              <a:t>) </a:t>
            </a:r>
          </a:p>
          <a:p>
            <a:r>
              <a:rPr lang="en-US" sz="1400" i="1" dirty="0" err="1" smtClean="0">
                <a:solidFill>
                  <a:schemeClr val="tx1"/>
                </a:solidFill>
              </a:rPr>
              <a:t>LFunc</a:t>
            </a:r>
            <a:r>
              <a:rPr lang="en-US" sz="1400" i="1" dirty="0" smtClean="0">
                <a:solidFill>
                  <a:schemeClr val="tx1"/>
                </a:solidFill>
              </a:rPr>
              <a:t>(author)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8" name="TextBox 102"/>
          <p:cNvSpPr txBox="1"/>
          <p:nvPr/>
        </p:nvSpPr>
        <p:spPr>
          <a:xfrm>
            <a:off x="7203108" y="3019969"/>
            <a:ext cx="1785165" cy="25545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Ontology Axioms: </a:t>
            </a:r>
          </a:p>
          <a:p>
            <a:r>
              <a:rPr lang="en-US" sz="1600" i="1" dirty="0" err="1">
                <a:solidFill>
                  <a:srgbClr val="C00000"/>
                </a:solidFill>
              </a:rPr>
              <a:t>Func</a:t>
            </a:r>
            <a:r>
              <a:rPr lang="en-US" sz="1600" i="1" dirty="0">
                <a:solidFill>
                  <a:srgbClr val="C00000"/>
                </a:solidFill>
              </a:rPr>
              <a:t>(</a:t>
            </a:r>
            <a:r>
              <a:rPr lang="en-US" sz="1600" i="1" dirty="0" err="1">
                <a:solidFill>
                  <a:srgbClr val="C00000"/>
                </a:solidFill>
              </a:rPr>
              <a:t>nbPages</a:t>
            </a:r>
            <a:r>
              <a:rPr lang="en-US" sz="1600" i="1" dirty="0">
                <a:solidFill>
                  <a:srgbClr val="C00000"/>
                </a:solidFill>
              </a:rPr>
              <a:t>)</a:t>
            </a:r>
            <a:r>
              <a:rPr lang="en-US" sz="1600" i="1" dirty="0"/>
              <a:t> </a:t>
            </a:r>
          </a:p>
          <a:p>
            <a:r>
              <a:rPr lang="en-US" sz="1600" i="1" dirty="0" smtClean="0"/>
              <a:t>LC(author)</a:t>
            </a:r>
          </a:p>
          <a:p>
            <a:r>
              <a:rPr lang="en-US" sz="1600" i="1" dirty="0" err="1" smtClean="0"/>
              <a:t>Func</a:t>
            </a:r>
            <a:r>
              <a:rPr lang="en-US" sz="1600" i="1" dirty="0" smtClean="0"/>
              <a:t>(title) </a:t>
            </a:r>
            <a:endParaRPr lang="en-US" sz="1600" i="1" dirty="0"/>
          </a:p>
          <a:p>
            <a:r>
              <a:rPr lang="en-US" sz="1600" i="1" dirty="0" err="1" smtClean="0"/>
              <a:t>Disj</a:t>
            </a:r>
            <a:r>
              <a:rPr lang="en-US" sz="1600" i="1" dirty="0" smtClean="0"/>
              <a:t>(Science-fiction, </a:t>
            </a:r>
            <a:r>
              <a:rPr lang="en-US" sz="1600" dirty="0" smtClean="0"/>
              <a:t>Memoir),</a:t>
            </a:r>
          </a:p>
          <a:p>
            <a:r>
              <a:rPr lang="is-IS" sz="1600" dirty="0" smtClean="0"/>
              <a:t>…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124" name="TextBox 123"/>
          <p:cNvSpPr txBox="1"/>
          <p:nvPr/>
        </p:nvSpPr>
        <p:spPr>
          <a:xfrm>
            <a:off x="7086980" y="1814671"/>
            <a:ext cx="1868910" cy="369332"/>
          </a:xfrm>
          <a:prstGeom prst="rect">
            <a:avLst/>
          </a:prstGeom>
          <a:solidFill>
            <a:srgbClr val="F5C201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Trustworthiness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12</a:t>
            </a:fld>
            <a:endParaRPr lang="fr-FR" dirty="0"/>
          </a:p>
        </p:txBody>
      </p:sp>
      <p:cxnSp>
        <p:nvCxnSpPr>
          <p:cNvPr id="128" name="Connecteur en arc 70"/>
          <p:cNvCxnSpPr/>
          <p:nvPr/>
        </p:nvCxnSpPr>
        <p:spPr>
          <a:xfrm rot="16200000" flipV="1">
            <a:off x="1641181" y="2167860"/>
            <a:ext cx="497516" cy="1301026"/>
          </a:xfrm>
          <a:prstGeom prst="curvedConnector2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Rectangle 128"/>
          <p:cNvSpPr/>
          <p:nvPr/>
        </p:nvSpPr>
        <p:spPr>
          <a:xfrm>
            <a:off x="606111" y="2323499"/>
            <a:ext cx="633315" cy="492231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C00000"/>
                </a:solidFill>
              </a:rPr>
              <a:t>208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130" name="ZoneTexte 72"/>
          <p:cNvSpPr txBox="1"/>
          <p:nvPr/>
        </p:nvSpPr>
        <p:spPr>
          <a:xfrm>
            <a:off x="1576384" y="2317000"/>
            <a:ext cx="89159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solidFill>
                  <a:schemeClr val="tx2">
                    <a:lumMod val="75000"/>
                  </a:schemeClr>
                </a:solidFill>
              </a:rPr>
              <a:t>nbPages</a:t>
            </a:r>
            <a:endParaRPr lang="fr-FR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31" name="Connecteur en arc 70"/>
          <p:cNvCxnSpPr/>
          <p:nvPr/>
        </p:nvCxnSpPr>
        <p:spPr>
          <a:xfrm rot="5400000" flipH="1" flipV="1">
            <a:off x="6085111" y="2236684"/>
            <a:ext cx="523343" cy="1117097"/>
          </a:xfrm>
          <a:prstGeom prst="curvedConnector2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Rectangle 131"/>
          <p:cNvSpPr/>
          <p:nvPr/>
        </p:nvSpPr>
        <p:spPr>
          <a:xfrm>
            <a:off x="6905331" y="2287444"/>
            <a:ext cx="633315" cy="492231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C00000"/>
                </a:solidFill>
              </a:rPr>
              <a:t>288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133" name="ZoneTexte 72"/>
          <p:cNvSpPr txBox="1"/>
          <p:nvPr/>
        </p:nvSpPr>
        <p:spPr>
          <a:xfrm>
            <a:off x="5857952" y="2315113"/>
            <a:ext cx="89159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solidFill>
                  <a:schemeClr val="tx2">
                    <a:lumMod val="75000"/>
                  </a:schemeClr>
                </a:solidFill>
              </a:rPr>
              <a:t>nbPages</a:t>
            </a:r>
            <a:endParaRPr lang="fr-FR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4" name="Ellipse 1"/>
          <p:cNvSpPr/>
          <p:nvPr/>
        </p:nvSpPr>
        <p:spPr>
          <a:xfrm>
            <a:off x="2447086" y="2996786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5" name="Ellipse 3"/>
          <p:cNvSpPr/>
          <p:nvPr/>
        </p:nvSpPr>
        <p:spPr>
          <a:xfrm>
            <a:off x="5341251" y="2986558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136" name="Connecteur en arc 8"/>
          <p:cNvCxnSpPr/>
          <p:nvPr/>
        </p:nvCxnSpPr>
        <p:spPr>
          <a:xfrm flipV="1">
            <a:off x="2947175" y="3216910"/>
            <a:ext cx="2394076" cy="10228"/>
          </a:xfrm>
          <a:prstGeom prst="curvedConnector3">
            <a:avLst/>
          </a:prstGeom>
          <a:ln>
            <a:solidFill>
              <a:srgbClr val="0C5BA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ZoneTexte 9"/>
          <p:cNvSpPr txBox="1"/>
          <p:nvPr/>
        </p:nvSpPr>
        <p:spPr>
          <a:xfrm>
            <a:off x="3370531" y="2864185"/>
            <a:ext cx="1915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solidFill>
                  <a:srgbClr val="0070C0"/>
                </a:solidFill>
              </a:rPr>
              <a:t>owl:sameAs</a:t>
            </a:r>
            <a:r>
              <a:rPr lang="fr-FR" sz="1400" dirty="0" smtClean="0">
                <a:solidFill>
                  <a:srgbClr val="0070C0"/>
                </a:solidFill>
              </a:rPr>
              <a:t>(b1, b2)?</a:t>
            </a:r>
            <a:endParaRPr lang="fr-FR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4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 txBox="1">
            <a:spLocks/>
          </p:cNvSpPr>
          <p:nvPr/>
        </p:nvSpPr>
        <p:spPr>
          <a:xfrm>
            <a:off x="304799" y="179024"/>
            <a:ext cx="8599715" cy="10759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1. </a:t>
            </a:r>
            <a:r>
              <a:rPr lang="en-GB" sz="3000" dirty="0" smtClean="0"/>
              <a:t>Detection of erroneous identity links </a:t>
            </a:r>
            <a:endParaRPr lang="en-GB" sz="3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13</a:t>
            </a:fld>
            <a:endParaRPr lang="fr-FR"/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304800" y="1357923"/>
            <a:ext cx="6000960" cy="49420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GB" sz="1400" b="0" dirty="0" smtClean="0">
              <a:ea typeface="Arial" charset="0"/>
              <a:cs typeface="Arial" charset="0"/>
            </a:endParaRPr>
          </a:p>
        </p:txBody>
      </p:sp>
      <p:sp>
        <p:nvSpPr>
          <p:cNvPr id="6" name="Oval 4"/>
          <p:cNvSpPr/>
          <p:nvPr/>
        </p:nvSpPr>
        <p:spPr>
          <a:xfrm>
            <a:off x="4017559" y="1273273"/>
            <a:ext cx="620486" cy="446315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Oval 25"/>
          <p:cNvSpPr/>
          <p:nvPr/>
        </p:nvSpPr>
        <p:spPr>
          <a:xfrm>
            <a:off x="905603" y="2137148"/>
            <a:ext cx="2250905" cy="47625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Inconsistency-based</a:t>
            </a:r>
          </a:p>
        </p:txBody>
      </p:sp>
      <p:sp>
        <p:nvSpPr>
          <p:cNvPr id="8" name="Oval 26"/>
          <p:cNvSpPr/>
          <p:nvPr/>
        </p:nvSpPr>
        <p:spPr>
          <a:xfrm>
            <a:off x="6552824" y="2137148"/>
            <a:ext cx="1780939" cy="302955"/>
          </a:xfrm>
          <a:prstGeom prst="ellipse">
            <a:avLst/>
          </a:prstGeom>
          <a:solidFill>
            <a:srgbClr val="D5FC79"/>
          </a:solidFill>
          <a:ln>
            <a:solidFill>
              <a:srgbClr val="92D050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Network-Based</a:t>
            </a:r>
          </a:p>
        </p:txBody>
      </p:sp>
      <p:sp>
        <p:nvSpPr>
          <p:cNvPr id="9" name="Oval 27"/>
          <p:cNvSpPr/>
          <p:nvPr/>
        </p:nvSpPr>
        <p:spPr>
          <a:xfrm>
            <a:off x="3776473" y="2310450"/>
            <a:ext cx="2164093" cy="302955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Content-Based</a:t>
            </a:r>
          </a:p>
        </p:txBody>
      </p:sp>
      <p:sp>
        <p:nvSpPr>
          <p:cNvPr id="10" name="Oval 29"/>
          <p:cNvSpPr/>
          <p:nvPr/>
        </p:nvSpPr>
        <p:spPr>
          <a:xfrm>
            <a:off x="224776" y="3378902"/>
            <a:ext cx="900310" cy="397712"/>
          </a:xfrm>
          <a:prstGeom prst="ellipse">
            <a:avLst/>
          </a:prstGeom>
          <a:solidFill>
            <a:srgbClr val="FFC000"/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UNA</a:t>
            </a:r>
          </a:p>
        </p:txBody>
      </p:sp>
      <p:sp>
        <p:nvSpPr>
          <p:cNvPr id="11" name="Oval 30"/>
          <p:cNvSpPr/>
          <p:nvPr/>
        </p:nvSpPr>
        <p:spPr>
          <a:xfrm>
            <a:off x="1164258" y="3393720"/>
            <a:ext cx="1795915" cy="368076"/>
          </a:xfrm>
          <a:prstGeom prst="ellipse">
            <a:avLst/>
          </a:prstGeom>
          <a:solidFill>
            <a:srgbClr val="FFC000"/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Trustworthiness </a:t>
            </a:r>
          </a:p>
        </p:txBody>
      </p:sp>
      <p:sp>
        <p:nvSpPr>
          <p:cNvPr id="12" name="Oval 31"/>
          <p:cNvSpPr/>
          <p:nvPr/>
        </p:nvSpPr>
        <p:spPr>
          <a:xfrm>
            <a:off x="6030727" y="3214686"/>
            <a:ext cx="1301220" cy="605909"/>
          </a:xfrm>
          <a:prstGeom prst="ellipse">
            <a:avLst/>
          </a:prstGeom>
          <a:solidFill>
            <a:srgbClr val="D5FC79"/>
          </a:solidFill>
          <a:ln>
            <a:solidFill>
              <a:srgbClr val="92D050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Community </a:t>
            </a:r>
          </a:p>
          <a:p>
            <a:r>
              <a:rPr lang="en-US" sz="1400" dirty="0">
                <a:solidFill>
                  <a:schemeClr val="tx1"/>
                </a:solidFill>
              </a:rPr>
              <a:t>Detection</a:t>
            </a:r>
          </a:p>
        </p:txBody>
      </p:sp>
      <p:sp>
        <p:nvSpPr>
          <p:cNvPr id="13" name="Oval 32"/>
          <p:cNvSpPr/>
          <p:nvPr/>
        </p:nvSpPr>
        <p:spPr>
          <a:xfrm>
            <a:off x="7383494" y="3237199"/>
            <a:ext cx="1244707" cy="605909"/>
          </a:xfrm>
          <a:prstGeom prst="ellipse">
            <a:avLst/>
          </a:prstGeom>
          <a:solidFill>
            <a:srgbClr val="D5FC79"/>
          </a:solidFill>
          <a:ln>
            <a:solidFill>
              <a:srgbClr val="92D050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Network </a:t>
            </a:r>
          </a:p>
          <a:p>
            <a:r>
              <a:rPr lang="en-US" sz="1400" dirty="0">
                <a:solidFill>
                  <a:schemeClr val="tx1"/>
                </a:solidFill>
              </a:rPr>
              <a:t>Metrics</a:t>
            </a:r>
          </a:p>
        </p:txBody>
      </p:sp>
      <p:cxnSp>
        <p:nvCxnSpPr>
          <p:cNvPr id="16" name="Curved Connector 36"/>
          <p:cNvCxnSpPr>
            <a:stCxn id="7" idx="0"/>
            <a:endCxn id="6" idx="4"/>
          </p:cNvCxnSpPr>
          <p:nvPr/>
        </p:nvCxnSpPr>
        <p:spPr>
          <a:xfrm rot="5400000" flipH="1" flipV="1">
            <a:off x="2970649" y="779995"/>
            <a:ext cx="417560" cy="2296746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37"/>
          <p:cNvCxnSpPr>
            <a:stCxn id="8" idx="0"/>
            <a:endCxn id="6" idx="4"/>
          </p:cNvCxnSpPr>
          <p:nvPr/>
        </p:nvCxnSpPr>
        <p:spPr>
          <a:xfrm rot="16200000" flipV="1">
            <a:off x="5676768" y="370622"/>
            <a:ext cx="417560" cy="3115492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40"/>
          <p:cNvCxnSpPr>
            <a:stCxn id="9" idx="0"/>
            <a:endCxn id="6" idx="4"/>
          </p:cNvCxnSpPr>
          <p:nvPr/>
        </p:nvCxnSpPr>
        <p:spPr>
          <a:xfrm rot="16200000" flipV="1">
            <a:off x="4297730" y="1749660"/>
            <a:ext cx="590862" cy="530718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43"/>
          <p:cNvCxnSpPr>
            <a:stCxn id="11" idx="0"/>
            <a:endCxn id="7" idx="4"/>
          </p:cNvCxnSpPr>
          <p:nvPr/>
        </p:nvCxnSpPr>
        <p:spPr>
          <a:xfrm rot="16200000" flipV="1">
            <a:off x="1656479" y="2987983"/>
            <a:ext cx="780314" cy="3116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46"/>
          <p:cNvCxnSpPr>
            <a:stCxn id="10" idx="0"/>
            <a:endCxn id="7" idx="4"/>
          </p:cNvCxnSpPr>
          <p:nvPr/>
        </p:nvCxnSpPr>
        <p:spPr>
          <a:xfrm rot="5400000" flipH="1" flipV="1">
            <a:off x="970245" y="2318092"/>
            <a:ext cx="765496" cy="1356125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49"/>
          <p:cNvCxnSpPr>
            <a:stCxn id="12" idx="0"/>
            <a:endCxn id="8" idx="4"/>
          </p:cNvCxnSpPr>
          <p:nvPr/>
        </p:nvCxnSpPr>
        <p:spPr>
          <a:xfrm rot="5400000" flipH="1" flipV="1">
            <a:off x="6675024" y="2446417"/>
            <a:ext cx="774583" cy="761957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52"/>
          <p:cNvCxnSpPr>
            <a:stCxn id="13" idx="0"/>
            <a:endCxn id="8" idx="4"/>
          </p:cNvCxnSpPr>
          <p:nvPr/>
        </p:nvCxnSpPr>
        <p:spPr>
          <a:xfrm rot="16200000" flipV="1">
            <a:off x="7326023" y="2557374"/>
            <a:ext cx="797096" cy="562554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61"/>
          <p:cNvSpPr txBox="1"/>
          <p:nvPr/>
        </p:nvSpPr>
        <p:spPr>
          <a:xfrm>
            <a:off x="0" y="5535983"/>
            <a:ext cx="2277211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t-BR" sz="1400" dirty="0"/>
              <a:t>[ de Melo, 2013 ] </a:t>
            </a:r>
            <a:endParaRPr lang="pt-BR" sz="1400" dirty="0" smtClean="0"/>
          </a:p>
          <a:p>
            <a:r>
              <a:rPr lang="pt-BR" sz="1400" dirty="0" smtClean="0"/>
              <a:t>[ </a:t>
            </a:r>
            <a:r>
              <a:rPr lang="pt-BR" sz="1400" dirty="0" err="1"/>
              <a:t>Valdestilhas</a:t>
            </a:r>
            <a:r>
              <a:rPr lang="pt-BR" sz="1400" dirty="0"/>
              <a:t> et al., 2017 ]</a:t>
            </a:r>
            <a:endParaRPr lang="en-US" sz="1400" dirty="0"/>
          </a:p>
        </p:txBody>
      </p:sp>
      <p:cxnSp>
        <p:nvCxnSpPr>
          <p:cNvPr id="26" name="Curved Connector 63"/>
          <p:cNvCxnSpPr>
            <a:stCxn id="25" idx="0"/>
            <a:endCxn id="10" idx="4"/>
          </p:cNvCxnSpPr>
          <p:nvPr/>
        </p:nvCxnSpPr>
        <p:spPr>
          <a:xfrm rot="16200000" flipV="1">
            <a:off x="27085" y="4424461"/>
            <a:ext cx="1759369" cy="463675"/>
          </a:xfrm>
          <a:prstGeom prst="curvedConnector3">
            <a:avLst>
              <a:gd name="adj1" fmla="val 192"/>
            </a:avLst>
          </a:prstGeom>
          <a:ln w="1905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64"/>
          <p:cNvSpPr txBox="1"/>
          <p:nvPr/>
        </p:nvSpPr>
        <p:spPr>
          <a:xfrm>
            <a:off x="1303958" y="4851087"/>
            <a:ext cx="1511264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Cudré-Mauroux</a:t>
            </a:r>
            <a:r>
              <a:rPr lang="en-US" sz="1400" dirty="0"/>
              <a:t> et al. 2009</a:t>
            </a:r>
          </a:p>
        </p:txBody>
      </p:sp>
      <p:cxnSp>
        <p:nvCxnSpPr>
          <p:cNvPr id="28" name="Curved Connector 65"/>
          <p:cNvCxnSpPr>
            <a:stCxn id="27" idx="0"/>
            <a:endCxn id="11" idx="4"/>
          </p:cNvCxnSpPr>
          <p:nvPr/>
        </p:nvCxnSpPr>
        <p:spPr>
          <a:xfrm rot="5400000" flipH="1" flipV="1">
            <a:off x="1516258" y="4305129"/>
            <a:ext cx="1089291" cy="2626"/>
          </a:xfrm>
          <a:prstGeom prst="curvedConnector3">
            <a:avLst/>
          </a:prstGeom>
          <a:ln w="1905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69"/>
          <p:cNvSpPr txBox="1"/>
          <p:nvPr/>
        </p:nvSpPr>
        <p:spPr>
          <a:xfrm>
            <a:off x="6071440" y="4898133"/>
            <a:ext cx="1172116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Raad</a:t>
            </a:r>
            <a:r>
              <a:rPr lang="fr-FR" sz="1400" dirty="0" smtClean="0"/>
              <a:t> et al. 2018</a:t>
            </a:r>
            <a:endParaRPr lang="is-IS" sz="1400" dirty="0" smtClean="0"/>
          </a:p>
        </p:txBody>
      </p:sp>
      <p:cxnSp>
        <p:nvCxnSpPr>
          <p:cNvPr id="30" name="Curved Connector 70"/>
          <p:cNvCxnSpPr>
            <a:stCxn id="29" idx="0"/>
            <a:endCxn id="12" idx="4"/>
          </p:cNvCxnSpPr>
          <p:nvPr/>
        </p:nvCxnSpPr>
        <p:spPr>
          <a:xfrm rot="5400000" flipH="1" flipV="1">
            <a:off x="6130648" y="4347445"/>
            <a:ext cx="1077538" cy="23839"/>
          </a:xfrm>
          <a:prstGeom prst="curvedConnector3">
            <a:avLst/>
          </a:prstGeom>
          <a:ln w="1905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74"/>
          <p:cNvSpPr txBox="1"/>
          <p:nvPr/>
        </p:nvSpPr>
        <p:spPr>
          <a:xfrm>
            <a:off x="7419790" y="4898133"/>
            <a:ext cx="1172116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Guéret et al. 2016</a:t>
            </a:r>
            <a:endParaRPr lang="en-US" sz="1400" dirty="0"/>
          </a:p>
        </p:txBody>
      </p:sp>
      <p:cxnSp>
        <p:nvCxnSpPr>
          <p:cNvPr id="32" name="Curved Connector 75"/>
          <p:cNvCxnSpPr>
            <a:stCxn id="31" idx="0"/>
            <a:endCxn id="13" idx="4"/>
          </p:cNvCxnSpPr>
          <p:nvPr/>
        </p:nvCxnSpPr>
        <p:spPr>
          <a:xfrm rot="5400000" flipH="1" flipV="1">
            <a:off x="7478336" y="4370621"/>
            <a:ext cx="1055025" cy="12700"/>
          </a:xfrm>
          <a:prstGeom prst="curvedConnector3">
            <a:avLst/>
          </a:prstGeom>
          <a:ln w="1905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80"/>
          <p:cNvSpPr txBox="1"/>
          <p:nvPr/>
        </p:nvSpPr>
        <p:spPr>
          <a:xfrm>
            <a:off x="4791923" y="4856447"/>
            <a:ext cx="938697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s-IS" sz="1400" smtClean="0"/>
              <a:t>Paulheim </a:t>
            </a:r>
          </a:p>
          <a:p>
            <a:r>
              <a:rPr lang="is-IS" sz="1400" dirty="0" smtClean="0"/>
              <a:t>2014</a:t>
            </a:r>
            <a:endParaRPr lang="en-US" sz="1400" dirty="0"/>
          </a:p>
        </p:txBody>
      </p:sp>
      <p:cxnSp>
        <p:nvCxnSpPr>
          <p:cNvPr id="36" name="Curved Connector 81"/>
          <p:cNvCxnSpPr>
            <a:stCxn id="35" idx="0"/>
            <a:endCxn id="9" idx="4"/>
          </p:cNvCxnSpPr>
          <p:nvPr/>
        </p:nvCxnSpPr>
        <p:spPr>
          <a:xfrm rot="16200000" flipV="1">
            <a:off x="3938375" y="3533550"/>
            <a:ext cx="2243042" cy="402752"/>
          </a:xfrm>
          <a:prstGeom prst="curvedConnector3">
            <a:avLst>
              <a:gd name="adj1" fmla="val 27918"/>
            </a:avLst>
          </a:prstGeom>
          <a:ln w="1905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30"/>
          <p:cNvSpPr/>
          <p:nvPr/>
        </p:nvSpPr>
        <p:spPr>
          <a:xfrm>
            <a:off x="3018159" y="3342747"/>
            <a:ext cx="1291871" cy="5198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Ontology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axioms</a:t>
            </a:r>
          </a:p>
        </p:txBody>
      </p:sp>
      <p:cxnSp>
        <p:nvCxnSpPr>
          <p:cNvPr id="125" name="Curved Connector 37"/>
          <p:cNvCxnSpPr>
            <a:stCxn id="55" idx="0"/>
            <a:endCxn id="7" idx="4"/>
          </p:cNvCxnSpPr>
          <p:nvPr/>
        </p:nvCxnSpPr>
        <p:spPr>
          <a:xfrm rot="16200000" flipV="1">
            <a:off x="2482906" y="2161557"/>
            <a:ext cx="729341" cy="1633039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69"/>
          <p:cNvSpPr txBox="1"/>
          <p:nvPr/>
        </p:nvSpPr>
        <p:spPr>
          <a:xfrm>
            <a:off x="3288299" y="4851087"/>
            <a:ext cx="1172116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Papaleo</a:t>
            </a:r>
            <a:r>
              <a:rPr lang="fr-FR" sz="1400" dirty="0" smtClean="0"/>
              <a:t> et al. 2014</a:t>
            </a:r>
            <a:endParaRPr lang="is-IS" sz="1400" dirty="0" smtClean="0"/>
          </a:p>
        </p:txBody>
      </p:sp>
      <p:cxnSp>
        <p:nvCxnSpPr>
          <p:cNvPr id="41" name="Curved Connector 65"/>
          <p:cNvCxnSpPr>
            <a:stCxn id="38" idx="0"/>
            <a:endCxn id="55" idx="4"/>
          </p:cNvCxnSpPr>
          <p:nvPr/>
        </p:nvCxnSpPr>
        <p:spPr>
          <a:xfrm rot="16200000" flipV="1">
            <a:off x="3275005" y="4251735"/>
            <a:ext cx="988442" cy="210262"/>
          </a:xfrm>
          <a:prstGeom prst="curvedConnector3">
            <a:avLst>
              <a:gd name="adj1" fmla="val 50000"/>
            </a:avLst>
          </a:prstGeom>
          <a:ln w="1905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urved Connector 65"/>
          <p:cNvCxnSpPr>
            <a:stCxn id="38" idx="0"/>
            <a:endCxn id="9" idx="4"/>
          </p:cNvCxnSpPr>
          <p:nvPr/>
        </p:nvCxnSpPr>
        <p:spPr>
          <a:xfrm rot="5400000" flipH="1" flipV="1">
            <a:off x="3247597" y="3240165"/>
            <a:ext cx="2237682" cy="984163"/>
          </a:xfrm>
          <a:prstGeom prst="curvedConnector3">
            <a:avLst>
              <a:gd name="adj1" fmla="val 28433"/>
            </a:avLst>
          </a:prstGeom>
          <a:ln w="1905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78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/>
              <a:t>Inconsistency-based</a:t>
            </a:r>
            <a:endParaRPr lang="en-US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 txBox="1">
            <a:spLocks/>
          </p:cNvSpPr>
          <p:nvPr/>
        </p:nvSpPr>
        <p:spPr>
          <a:xfrm>
            <a:off x="304799" y="179024"/>
            <a:ext cx="8599715" cy="10759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1. </a:t>
            </a:r>
            <a:r>
              <a:rPr lang="en-GB" sz="3000" dirty="0" smtClean="0"/>
              <a:t>Detection of erroneous identity links </a:t>
            </a:r>
            <a:endParaRPr lang="en-GB" sz="3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15</a:t>
            </a:fld>
            <a:endParaRPr lang="fr-FR"/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304799" y="1378419"/>
            <a:ext cx="6000960" cy="49420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GB" sz="1400" b="0" dirty="0" smtClean="0">
              <a:ea typeface="Arial" charset="0"/>
              <a:cs typeface="Arial" charset="0"/>
            </a:endParaRPr>
          </a:p>
        </p:txBody>
      </p:sp>
      <p:sp>
        <p:nvSpPr>
          <p:cNvPr id="6" name="Oval 4"/>
          <p:cNvSpPr/>
          <p:nvPr/>
        </p:nvSpPr>
        <p:spPr>
          <a:xfrm>
            <a:off x="4017559" y="1273273"/>
            <a:ext cx="620486" cy="4463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Oval 25"/>
          <p:cNvSpPr/>
          <p:nvPr/>
        </p:nvSpPr>
        <p:spPr>
          <a:xfrm>
            <a:off x="905603" y="2137148"/>
            <a:ext cx="2250905" cy="47625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Inconsistency-based</a:t>
            </a:r>
          </a:p>
        </p:txBody>
      </p:sp>
      <p:sp>
        <p:nvSpPr>
          <p:cNvPr id="8" name="Oval 26"/>
          <p:cNvSpPr/>
          <p:nvPr/>
        </p:nvSpPr>
        <p:spPr>
          <a:xfrm>
            <a:off x="6552824" y="2137148"/>
            <a:ext cx="1780939" cy="30295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Network-Based</a:t>
            </a:r>
          </a:p>
        </p:txBody>
      </p:sp>
      <p:sp>
        <p:nvSpPr>
          <p:cNvPr id="9" name="Oval 27"/>
          <p:cNvSpPr/>
          <p:nvPr/>
        </p:nvSpPr>
        <p:spPr>
          <a:xfrm>
            <a:off x="3776473" y="2310450"/>
            <a:ext cx="2164093" cy="30295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Content-Based</a:t>
            </a:r>
          </a:p>
        </p:txBody>
      </p:sp>
      <p:sp>
        <p:nvSpPr>
          <p:cNvPr id="10" name="Oval 29"/>
          <p:cNvSpPr/>
          <p:nvPr/>
        </p:nvSpPr>
        <p:spPr>
          <a:xfrm>
            <a:off x="224776" y="3378902"/>
            <a:ext cx="900310" cy="397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UNA</a:t>
            </a:r>
          </a:p>
        </p:txBody>
      </p:sp>
      <p:sp>
        <p:nvSpPr>
          <p:cNvPr id="11" name="Oval 30"/>
          <p:cNvSpPr/>
          <p:nvPr/>
        </p:nvSpPr>
        <p:spPr>
          <a:xfrm>
            <a:off x="1138858" y="3393720"/>
            <a:ext cx="1795915" cy="368076"/>
          </a:xfrm>
          <a:prstGeom prst="ellipse">
            <a:avLst/>
          </a:prstGeom>
          <a:solidFill>
            <a:srgbClr val="FFC000"/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Trustworthiness </a:t>
            </a:r>
          </a:p>
        </p:txBody>
      </p:sp>
      <p:sp>
        <p:nvSpPr>
          <p:cNvPr id="12" name="Oval 31"/>
          <p:cNvSpPr/>
          <p:nvPr/>
        </p:nvSpPr>
        <p:spPr>
          <a:xfrm>
            <a:off x="6030727" y="3214686"/>
            <a:ext cx="1301220" cy="60590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Community </a:t>
            </a:r>
          </a:p>
          <a:p>
            <a:r>
              <a:rPr lang="en-US" sz="1400" dirty="0">
                <a:solidFill>
                  <a:schemeClr val="tx1"/>
                </a:solidFill>
              </a:rPr>
              <a:t>Detection</a:t>
            </a:r>
          </a:p>
        </p:txBody>
      </p:sp>
      <p:sp>
        <p:nvSpPr>
          <p:cNvPr id="13" name="Oval 32"/>
          <p:cNvSpPr/>
          <p:nvPr/>
        </p:nvSpPr>
        <p:spPr>
          <a:xfrm>
            <a:off x="7383494" y="3237199"/>
            <a:ext cx="1244707" cy="60590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Network </a:t>
            </a:r>
          </a:p>
          <a:p>
            <a:r>
              <a:rPr lang="en-US" sz="1400" dirty="0">
                <a:solidFill>
                  <a:schemeClr val="tx1"/>
                </a:solidFill>
              </a:rPr>
              <a:t>Metrics</a:t>
            </a:r>
          </a:p>
        </p:txBody>
      </p:sp>
      <p:cxnSp>
        <p:nvCxnSpPr>
          <p:cNvPr id="16" name="Curved Connector 36"/>
          <p:cNvCxnSpPr>
            <a:stCxn id="7" idx="0"/>
            <a:endCxn id="6" idx="4"/>
          </p:cNvCxnSpPr>
          <p:nvPr/>
        </p:nvCxnSpPr>
        <p:spPr>
          <a:xfrm rot="5400000" flipH="1" flipV="1">
            <a:off x="2970649" y="779995"/>
            <a:ext cx="417560" cy="2296746"/>
          </a:xfrm>
          <a:prstGeom prst="curvedConnector3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37"/>
          <p:cNvCxnSpPr>
            <a:stCxn id="8" idx="0"/>
            <a:endCxn id="6" idx="4"/>
          </p:cNvCxnSpPr>
          <p:nvPr/>
        </p:nvCxnSpPr>
        <p:spPr>
          <a:xfrm rot="16200000" flipV="1">
            <a:off x="5676768" y="370622"/>
            <a:ext cx="417560" cy="3115492"/>
          </a:xfrm>
          <a:prstGeom prst="curvedConnector3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40"/>
          <p:cNvCxnSpPr>
            <a:stCxn id="9" idx="0"/>
            <a:endCxn id="6" idx="4"/>
          </p:cNvCxnSpPr>
          <p:nvPr/>
        </p:nvCxnSpPr>
        <p:spPr>
          <a:xfrm rot="16200000" flipV="1">
            <a:off x="4297730" y="1749660"/>
            <a:ext cx="590862" cy="53071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46"/>
          <p:cNvCxnSpPr>
            <a:stCxn id="10" idx="0"/>
            <a:endCxn id="7" idx="4"/>
          </p:cNvCxnSpPr>
          <p:nvPr/>
        </p:nvCxnSpPr>
        <p:spPr>
          <a:xfrm rot="5400000" flipH="1" flipV="1">
            <a:off x="970245" y="2318092"/>
            <a:ext cx="765496" cy="1356125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49"/>
          <p:cNvCxnSpPr>
            <a:stCxn id="12" idx="0"/>
            <a:endCxn id="8" idx="4"/>
          </p:cNvCxnSpPr>
          <p:nvPr/>
        </p:nvCxnSpPr>
        <p:spPr>
          <a:xfrm rot="5400000" flipH="1" flipV="1">
            <a:off x="6675024" y="2446417"/>
            <a:ext cx="774583" cy="761957"/>
          </a:xfrm>
          <a:prstGeom prst="curvedConnector3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52"/>
          <p:cNvCxnSpPr>
            <a:stCxn id="13" idx="0"/>
            <a:endCxn id="8" idx="4"/>
          </p:cNvCxnSpPr>
          <p:nvPr/>
        </p:nvCxnSpPr>
        <p:spPr>
          <a:xfrm rot="16200000" flipV="1">
            <a:off x="7326023" y="2557374"/>
            <a:ext cx="797096" cy="562554"/>
          </a:xfrm>
          <a:prstGeom prst="curvedConnector3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61"/>
          <p:cNvSpPr txBox="1"/>
          <p:nvPr/>
        </p:nvSpPr>
        <p:spPr>
          <a:xfrm>
            <a:off x="0" y="5535983"/>
            <a:ext cx="2277211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t-BR" sz="1400" dirty="0"/>
              <a:t>[ de Melo, 2013 ] </a:t>
            </a:r>
            <a:endParaRPr lang="pt-BR" sz="1400" dirty="0" smtClean="0"/>
          </a:p>
          <a:p>
            <a:r>
              <a:rPr lang="pt-BR" sz="1400" dirty="0" smtClean="0"/>
              <a:t>[ </a:t>
            </a:r>
            <a:r>
              <a:rPr lang="pt-BR" sz="1400" dirty="0" err="1"/>
              <a:t>Valdestilhas</a:t>
            </a:r>
            <a:r>
              <a:rPr lang="pt-BR" sz="1400" dirty="0"/>
              <a:t> et al., 2017 ]</a:t>
            </a:r>
            <a:endParaRPr lang="en-US" sz="1400" dirty="0"/>
          </a:p>
        </p:txBody>
      </p:sp>
      <p:cxnSp>
        <p:nvCxnSpPr>
          <p:cNvPr id="26" name="Curved Connector 63"/>
          <p:cNvCxnSpPr>
            <a:stCxn id="25" idx="0"/>
            <a:endCxn id="10" idx="4"/>
          </p:cNvCxnSpPr>
          <p:nvPr/>
        </p:nvCxnSpPr>
        <p:spPr>
          <a:xfrm rot="16200000" flipV="1">
            <a:off x="27085" y="4424461"/>
            <a:ext cx="1759369" cy="463675"/>
          </a:xfrm>
          <a:prstGeom prst="curvedConnector3">
            <a:avLst>
              <a:gd name="adj1" fmla="val 192"/>
            </a:avLst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64"/>
          <p:cNvSpPr txBox="1"/>
          <p:nvPr/>
        </p:nvSpPr>
        <p:spPr>
          <a:xfrm>
            <a:off x="1291258" y="4851087"/>
            <a:ext cx="1511264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Cudré-Mauroux</a:t>
            </a:r>
            <a:r>
              <a:rPr lang="en-US" sz="1400" dirty="0"/>
              <a:t> et al. 2009</a:t>
            </a:r>
          </a:p>
        </p:txBody>
      </p:sp>
      <p:cxnSp>
        <p:nvCxnSpPr>
          <p:cNvPr id="28" name="Curved Connector 65"/>
          <p:cNvCxnSpPr>
            <a:stCxn id="27" idx="0"/>
            <a:endCxn id="11" idx="4"/>
          </p:cNvCxnSpPr>
          <p:nvPr/>
        </p:nvCxnSpPr>
        <p:spPr>
          <a:xfrm rot="16200000" flipV="1">
            <a:off x="1497208" y="4301405"/>
            <a:ext cx="1089291" cy="10074"/>
          </a:xfrm>
          <a:prstGeom prst="curvedConnector3">
            <a:avLst/>
          </a:prstGeom>
          <a:ln w="1905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69"/>
          <p:cNvSpPr txBox="1"/>
          <p:nvPr/>
        </p:nvSpPr>
        <p:spPr>
          <a:xfrm>
            <a:off x="6071440" y="4898133"/>
            <a:ext cx="1172116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Raad</a:t>
            </a:r>
            <a:r>
              <a:rPr lang="fr-FR" sz="1400" dirty="0" smtClean="0"/>
              <a:t> et al. 2018</a:t>
            </a:r>
            <a:endParaRPr lang="is-IS" sz="1400" dirty="0" smtClean="0"/>
          </a:p>
        </p:txBody>
      </p:sp>
      <p:cxnSp>
        <p:nvCxnSpPr>
          <p:cNvPr id="30" name="Curved Connector 70"/>
          <p:cNvCxnSpPr>
            <a:stCxn id="29" idx="0"/>
            <a:endCxn id="12" idx="4"/>
          </p:cNvCxnSpPr>
          <p:nvPr/>
        </p:nvCxnSpPr>
        <p:spPr>
          <a:xfrm rot="5400000" flipH="1" flipV="1">
            <a:off x="6130648" y="4347445"/>
            <a:ext cx="1077538" cy="23839"/>
          </a:xfrm>
          <a:prstGeom prst="curvedConnector3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74"/>
          <p:cNvSpPr txBox="1"/>
          <p:nvPr/>
        </p:nvSpPr>
        <p:spPr>
          <a:xfrm>
            <a:off x="7419790" y="4898133"/>
            <a:ext cx="1172116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Guéret et al. 2016</a:t>
            </a:r>
            <a:endParaRPr lang="en-US" sz="1400" dirty="0"/>
          </a:p>
        </p:txBody>
      </p:sp>
      <p:cxnSp>
        <p:nvCxnSpPr>
          <p:cNvPr id="32" name="Curved Connector 75"/>
          <p:cNvCxnSpPr>
            <a:stCxn id="31" idx="0"/>
            <a:endCxn id="13" idx="4"/>
          </p:cNvCxnSpPr>
          <p:nvPr/>
        </p:nvCxnSpPr>
        <p:spPr>
          <a:xfrm rot="5400000" flipH="1" flipV="1">
            <a:off x="7478336" y="4370621"/>
            <a:ext cx="1055025" cy="12700"/>
          </a:xfrm>
          <a:prstGeom prst="curvedConnector3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80"/>
          <p:cNvSpPr txBox="1"/>
          <p:nvPr/>
        </p:nvSpPr>
        <p:spPr>
          <a:xfrm>
            <a:off x="4791923" y="4856447"/>
            <a:ext cx="938697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s-IS" sz="1400" dirty="0" smtClean="0"/>
              <a:t>Paulheim </a:t>
            </a:r>
          </a:p>
          <a:p>
            <a:r>
              <a:rPr lang="is-IS" sz="1400" dirty="0" smtClean="0"/>
              <a:t>2014</a:t>
            </a:r>
            <a:endParaRPr lang="en-US" sz="1400" dirty="0"/>
          </a:p>
        </p:txBody>
      </p:sp>
      <p:cxnSp>
        <p:nvCxnSpPr>
          <p:cNvPr id="36" name="Curved Connector 81"/>
          <p:cNvCxnSpPr>
            <a:stCxn id="35" idx="0"/>
            <a:endCxn id="9" idx="4"/>
          </p:cNvCxnSpPr>
          <p:nvPr/>
        </p:nvCxnSpPr>
        <p:spPr>
          <a:xfrm rot="16200000" flipV="1">
            <a:off x="3938375" y="3533550"/>
            <a:ext cx="2243042" cy="402752"/>
          </a:xfrm>
          <a:prstGeom prst="curvedConnector3">
            <a:avLst>
              <a:gd name="adj1" fmla="val 27918"/>
            </a:avLst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30"/>
          <p:cNvSpPr/>
          <p:nvPr/>
        </p:nvSpPr>
        <p:spPr>
          <a:xfrm>
            <a:off x="3018159" y="3342747"/>
            <a:ext cx="1291871" cy="51989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Ontology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axioms</a:t>
            </a:r>
          </a:p>
        </p:txBody>
      </p:sp>
      <p:cxnSp>
        <p:nvCxnSpPr>
          <p:cNvPr id="125" name="Curved Connector 37"/>
          <p:cNvCxnSpPr>
            <a:stCxn id="55" idx="0"/>
            <a:endCxn id="7" idx="4"/>
          </p:cNvCxnSpPr>
          <p:nvPr/>
        </p:nvCxnSpPr>
        <p:spPr>
          <a:xfrm rot="16200000" flipV="1">
            <a:off x="2482906" y="2161557"/>
            <a:ext cx="729341" cy="1633039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69"/>
          <p:cNvSpPr txBox="1"/>
          <p:nvPr/>
        </p:nvSpPr>
        <p:spPr>
          <a:xfrm>
            <a:off x="3288299" y="4851087"/>
            <a:ext cx="1172116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Papaleo</a:t>
            </a:r>
            <a:r>
              <a:rPr lang="fr-FR" sz="1400" dirty="0" smtClean="0"/>
              <a:t> et al. 2014</a:t>
            </a:r>
            <a:endParaRPr lang="is-IS" sz="1400" dirty="0" smtClean="0"/>
          </a:p>
        </p:txBody>
      </p:sp>
      <p:cxnSp>
        <p:nvCxnSpPr>
          <p:cNvPr id="41" name="Curved Connector 65"/>
          <p:cNvCxnSpPr>
            <a:stCxn id="38" idx="0"/>
            <a:endCxn id="55" idx="4"/>
          </p:cNvCxnSpPr>
          <p:nvPr/>
        </p:nvCxnSpPr>
        <p:spPr>
          <a:xfrm rot="16200000" flipV="1">
            <a:off x="3275005" y="4251735"/>
            <a:ext cx="988442" cy="210262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urved Connector 65"/>
          <p:cNvCxnSpPr>
            <a:stCxn id="38" idx="0"/>
            <a:endCxn id="9" idx="4"/>
          </p:cNvCxnSpPr>
          <p:nvPr/>
        </p:nvCxnSpPr>
        <p:spPr>
          <a:xfrm rot="5400000" flipH="1" flipV="1">
            <a:off x="3247597" y="3240165"/>
            <a:ext cx="2237682" cy="984163"/>
          </a:xfrm>
          <a:prstGeom prst="curvedConnector3">
            <a:avLst>
              <a:gd name="adj1" fmla="val 28433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43"/>
          <p:cNvCxnSpPr>
            <a:stCxn id="11" idx="0"/>
            <a:endCxn id="7" idx="4"/>
          </p:cNvCxnSpPr>
          <p:nvPr/>
        </p:nvCxnSpPr>
        <p:spPr>
          <a:xfrm rot="16200000" flipV="1">
            <a:off x="1643779" y="3000683"/>
            <a:ext cx="780314" cy="5760"/>
          </a:xfrm>
          <a:prstGeom prst="curved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6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819671" cy="1371600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rgbClr val="990000"/>
                </a:solidFill>
              </a:rPr>
              <a:t>SOURCE TRUSTWORTHINESS</a:t>
            </a:r>
            <a:br>
              <a:rPr lang="en-GB" dirty="0" smtClean="0">
                <a:solidFill>
                  <a:srgbClr val="990000"/>
                </a:solidFill>
              </a:rPr>
            </a:b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4178" y="1841500"/>
            <a:ext cx="8409473" cy="4668157"/>
          </a:xfrm>
        </p:spPr>
        <p:txBody>
          <a:bodyPr>
            <a:no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600" dirty="0">
                <a:solidFill>
                  <a:srgbClr val="C00000"/>
                </a:solidFill>
              </a:rPr>
              <a:t>Principle</a:t>
            </a:r>
            <a:r>
              <a:rPr lang="en-US" sz="1600" b="0" dirty="0"/>
              <a:t>: </a:t>
            </a:r>
            <a:r>
              <a:rPr lang="en-US" sz="1600" b="0" dirty="0" err="1">
                <a:solidFill>
                  <a:srgbClr val="0070C0"/>
                </a:solidFill>
              </a:rPr>
              <a:t>owl:sameAs</a:t>
            </a:r>
            <a:r>
              <a:rPr lang="en-US" sz="1600" b="0" dirty="0">
                <a:solidFill>
                  <a:srgbClr val="0070C0"/>
                </a:solidFill>
              </a:rPr>
              <a:t> </a:t>
            </a:r>
            <a:r>
              <a:rPr lang="en-US" sz="1600" b="0" dirty="0"/>
              <a:t>and </a:t>
            </a:r>
            <a:r>
              <a:rPr lang="en-US" sz="1600" b="0" dirty="0" err="1">
                <a:solidFill>
                  <a:srgbClr val="0070C0"/>
                </a:solidFill>
              </a:rPr>
              <a:t>owl:differentFrom</a:t>
            </a:r>
            <a:r>
              <a:rPr lang="en-US" sz="1600" b="0" dirty="0">
                <a:solidFill>
                  <a:srgbClr val="0070C0"/>
                </a:solidFill>
              </a:rPr>
              <a:t> </a:t>
            </a:r>
            <a:r>
              <a:rPr lang="en-US" sz="1600" b="0" dirty="0"/>
              <a:t>links published by trusted sources </a:t>
            </a:r>
            <a:r>
              <a:rPr lang="en-US" sz="1600" b="0" dirty="0" smtClean="0"/>
              <a:t>are </a:t>
            </a:r>
            <a:r>
              <a:rPr lang="en-US" sz="1600" b="0" dirty="0"/>
              <a:t>more likely to be correct. Every pair of URIs coming from the same source are necessary different. 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err="1" smtClean="0">
                <a:solidFill>
                  <a:srgbClr val="C00000"/>
                </a:solidFill>
              </a:rPr>
              <a:t>idMech</a:t>
            </a:r>
            <a:r>
              <a:rPr lang="en-US" sz="1600" dirty="0" smtClean="0">
                <a:solidFill>
                  <a:srgbClr val="C00000"/>
                </a:solidFill>
              </a:rPr>
              <a:t>: </a:t>
            </a:r>
            <a:r>
              <a:rPr lang="en-US" sz="1600" b="0" dirty="0" smtClean="0"/>
              <a:t>a probabilistic and decentralized framework for </a:t>
            </a:r>
            <a:r>
              <a:rPr lang="en-US" sz="1600" dirty="0" smtClean="0"/>
              <a:t>entity disambiguation.</a:t>
            </a:r>
            <a:endParaRPr lang="en-US" sz="1600" b="0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16</a:t>
            </a:fld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6041571" y="1154986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Cudré</a:t>
            </a:r>
            <a:r>
              <a:rPr lang="en-US" dirty="0" err="1"/>
              <a:t>-</a:t>
            </a:r>
            <a:r>
              <a:rPr lang="en-US" dirty="0" err="1" smtClean="0"/>
              <a:t>Mauroux</a:t>
            </a:r>
            <a:r>
              <a:rPr lang="en-US" dirty="0" smtClean="0"/>
              <a:t> et al. 2009</a:t>
            </a:r>
            <a:endParaRPr lang="en-US" dirty="0"/>
          </a:p>
        </p:txBody>
      </p:sp>
      <p:pic>
        <p:nvPicPr>
          <p:cNvPr id="3" name="Image 2" descr="Screenshot 2018-04-13 13.04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765" y="3304218"/>
            <a:ext cx="6226580" cy="2366933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26068" y="3832083"/>
            <a:ext cx="1141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Trusted</a:t>
            </a:r>
          </a:p>
          <a:p>
            <a:pPr algn="r"/>
            <a:r>
              <a:rPr lang="en-US" sz="1600" dirty="0" smtClean="0"/>
              <a:t>Source S1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54178" y="4808632"/>
            <a:ext cx="1141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Unknown</a:t>
            </a:r>
          </a:p>
          <a:p>
            <a:pPr algn="r"/>
            <a:r>
              <a:rPr lang="en-US" sz="1600" dirty="0" smtClean="0"/>
              <a:t>Source S2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2330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819671" cy="1371600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rgbClr val="990000"/>
                </a:solidFill>
              </a:rPr>
              <a:t>SOURCE TRUSTWORTHINESS</a:t>
            </a:r>
            <a:br>
              <a:rPr lang="en-GB" dirty="0" smtClean="0">
                <a:solidFill>
                  <a:srgbClr val="990000"/>
                </a:solidFill>
              </a:rPr>
            </a:b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17</a:t>
            </a:fld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6041571" y="1154986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Cudré</a:t>
            </a:r>
            <a:r>
              <a:rPr lang="en-US" dirty="0" err="1"/>
              <a:t>-</a:t>
            </a:r>
            <a:r>
              <a:rPr lang="en-US" dirty="0" err="1" smtClean="0"/>
              <a:t>Mauroux</a:t>
            </a:r>
            <a:r>
              <a:rPr lang="en-US" dirty="0" smtClean="0"/>
              <a:t> et al. 2009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" y="1793210"/>
            <a:ext cx="7483195" cy="3716787"/>
          </a:xfrm>
        </p:spPr>
      </p:pic>
      <p:sp>
        <p:nvSpPr>
          <p:cNvPr id="11" name="Rectangle 10"/>
          <p:cNvSpPr/>
          <p:nvPr/>
        </p:nvSpPr>
        <p:spPr>
          <a:xfrm>
            <a:off x="553359" y="1150841"/>
            <a:ext cx="3082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Probabilistic Disambiguation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5760" y="5573417"/>
            <a:ext cx="85039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sz="1600" dirty="0">
                <a:solidFill>
                  <a:srgbClr val="C00000"/>
                </a:solidFill>
              </a:rPr>
              <a:t>Conflicting links detection</a:t>
            </a:r>
            <a:r>
              <a:rPr lang="en-US" sz="1600" dirty="0"/>
              <a:t>: a graph-based constraint satisfaction problem that exploits </a:t>
            </a:r>
            <a:r>
              <a:rPr lang="en-US" sz="1600" dirty="0" err="1" smtClean="0">
                <a:solidFill>
                  <a:srgbClr val="0070C0"/>
                </a:solidFill>
              </a:rPr>
              <a:t>owl:sameAs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/>
              <a:t>symmetry and transitivity</a:t>
            </a:r>
            <a:r>
              <a:rPr lang="en-US" sz="1600" dirty="0" smtClean="0"/>
              <a:t>. </a:t>
            </a:r>
            <a:endParaRPr lang="en-US" sz="1600" dirty="0"/>
          </a:p>
          <a:p>
            <a:pPr marL="342900" indent="-342900">
              <a:buFont typeface="+mj-lt"/>
              <a:buAutoNum type="arabicParenR"/>
            </a:pPr>
            <a:r>
              <a:rPr lang="en-US" sz="1600" dirty="0">
                <a:solidFill>
                  <a:srgbClr val="C00000"/>
                </a:solidFill>
              </a:rPr>
              <a:t>Conflicting links resolution: </a:t>
            </a:r>
            <a:r>
              <a:rPr lang="en-US" sz="1600" dirty="0"/>
              <a:t>use of iteratively reﬁned trustworthiness of the sources declaring the statements.</a:t>
            </a:r>
          </a:p>
        </p:txBody>
      </p:sp>
    </p:spTree>
    <p:extLst>
      <p:ext uri="{BB962C8B-B14F-4D97-AF65-F5344CB8AC3E}">
        <p14:creationId xmlns:p14="http://schemas.microsoft.com/office/powerpoint/2010/main" val="8357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819671" cy="1371600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rgbClr val="990000"/>
                </a:solidFill>
              </a:rPr>
              <a:t>SOURCE TRUSTWORTHINESS</a:t>
            </a:r>
            <a:br>
              <a:rPr lang="en-GB" dirty="0" smtClean="0">
                <a:solidFill>
                  <a:srgbClr val="990000"/>
                </a:solidFill>
              </a:rPr>
            </a:b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18</a:t>
            </a:fld>
            <a:endParaRPr lang="fr-FR"/>
          </a:p>
        </p:txBody>
      </p:sp>
      <p:sp>
        <p:nvSpPr>
          <p:cNvPr id="27" name="TextBox 26"/>
          <p:cNvSpPr txBox="1"/>
          <p:nvPr/>
        </p:nvSpPr>
        <p:spPr>
          <a:xfrm>
            <a:off x="6041571" y="1154986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Cudré</a:t>
            </a:r>
            <a:r>
              <a:rPr lang="en-US" dirty="0" err="1"/>
              <a:t>-</a:t>
            </a:r>
            <a:r>
              <a:rPr lang="en-US" dirty="0" err="1" smtClean="0"/>
              <a:t>Mauroux</a:t>
            </a:r>
            <a:r>
              <a:rPr lang="en-US" dirty="0" smtClean="0"/>
              <a:t> et al. 2009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3359" y="1150841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Evaluation on Synthetic Data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8" name="Picture 1027" descr="http://www.parascript.com/wp-content/uploads/2013/08/icon38Improvemen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383" y="189736"/>
            <a:ext cx="967171" cy="72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725" y="1837427"/>
            <a:ext cx="4809829" cy="2997199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1388" y="2121197"/>
            <a:ext cx="4165601" cy="1955800"/>
          </a:xfrm>
        </p:spPr>
        <p:txBody>
          <a:bodyPr>
            <a:no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Dataset</a:t>
            </a:r>
            <a:endParaRPr lang="en-US" sz="1600" dirty="0"/>
          </a:p>
          <a:p>
            <a:pPr marL="285750" indent="-285750">
              <a:buFont typeface="Wingdings" charset="2"/>
              <a:buChar char="§"/>
            </a:pPr>
            <a:r>
              <a:rPr lang="en-US" sz="1600" dirty="0"/>
              <a:t>N</a:t>
            </a:r>
            <a:r>
              <a:rPr lang="en-US" sz="1600" b="0" dirty="0"/>
              <a:t>etworks of 50 and 500 entities, 150/3000 links, and a varying fraction of erroneous links (from 0 to 50</a:t>
            </a:r>
            <a:r>
              <a:rPr lang="en-US" sz="1600" b="0" dirty="0" smtClean="0"/>
              <a:t>%)</a:t>
            </a:r>
          </a:p>
          <a:p>
            <a:pPr marL="285750" indent="-285750">
              <a:buFont typeface="Wingdings" charset="2"/>
              <a:buChar char="§"/>
            </a:pPr>
            <a:endParaRPr lang="en-US" sz="1600" b="0" dirty="0" smtClean="0"/>
          </a:p>
          <a:p>
            <a:pPr marL="285750" indent="-285750">
              <a:buFont typeface="Wingdings" charset="2"/>
              <a:buChar char="§"/>
            </a:pPr>
            <a:endParaRPr lang="en-US" sz="500" b="0" dirty="0"/>
          </a:p>
          <a:p>
            <a:pPr marL="742950" lvl="1" indent="-285750">
              <a:buFont typeface="Wingdings" charset="2"/>
              <a:buChar char="§"/>
            </a:pPr>
            <a:endParaRPr lang="en-US" sz="500" b="0" dirty="0" smtClean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54178" y="4360766"/>
            <a:ext cx="8205622" cy="2197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charset="2"/>
              <a:buChar char="§"/>
            </a:pPr>
            <a:endParaRPr lang="en-US" sz="1600" b="0" dirty="0" smtClean="0"/>
          </a:p>
          <a:p>
            <a:r>
              <a:rPr lang="en-US" sz="1600" dirty="0" smtClean="0">
                <a:solidFill>
                  <a:srgbClr val="C00000"/>
                </a:solidFill>
              </a:rPr>
              <a:t>Results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b="0" dirty="0" smtClean="0"/>
              <a:t>When considering relatively </a:t>
            </a:r>
            <a:r>
              <a:rPr lang="en-US" sz="1600" dirty="0" smtClean="0"/>
              <a:t>dense networks, cycles up to size 4 </a:t>
            </a:r>
            <a:r>
              <a:rPr lang="en-US" sz="1600" b="0" dirty="0" smtClean="0"/>
              <a:t>and a varying fraction of </a:t>
            </a:r>
            <a:r>
              <a:rPr lang="en-US" sz="1600" dirty="0" smtClean="0"/>
              <a:t>erroneous links from 0 to 50%: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/>
              <a:t>The </a:t>
            </a:r>
            <a:r>
              <a:rPr lang="en-US" sz="1600" dirty="0" smtClean="0">
                <a:solidFill>
                  <a:srgbClr val="C00000"/>
                </a:solidFill>
              </a:rPr>
              <a:t>more erroneous links</a:t>
            </a:r>
            <a:r>
              <a:rPr lang="en-US" sz="1600" dirty="0" smtClean="0"/>
              <a:t>, the </a:t>
            </a:r>
            <a:r>
              <a:rPr lang="en-US" sz="1600" dirty="0" smtClean="0">
                <a:solidFill>
                  <a:srgbClr val="C00000"/>
                </a:solidFill>
              </a:rPr>
              <a:t>lower </a:t>
            </a:r>
            <a:r>
              <a:rPr lang="en-US" sz="1600" dirty="0" smtClean="0"/>
              <a:t>the accuracy is. 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600" dirty="0" smtClean="0"/>
              <a:t>The size of the graph has no impact on the accuracy of the inference.</a:t>
            </a:r>
          </a:p>
          <a:p>
            <a:pPr marL="285750" indent="-285750">
              <a:buFont typeface="Wingdings" charset="2"/>
              <a:buChar char="§"/>
            </a:pPr>
            <a:endParaRPr lang="en-US" sz="1600" b="0" dirty="0" smtClean="0"/>
          </a:p>
          <a:p>
            <a:pPr marL="285750" indent="-285750">
              <a:buFont typeface="Wingdings" charset="2"/>
              <a:buChar char="§"/>
            </a:pPr>
            <a:endParaRPr lang="en-US" sz="500" b="0" dirty="0" smtClean="0"/>
          </a:p>
          <a:p>
            <a:pPr marL="742950" lvl="1" indent="-285750">
              <a:buFont typeface="Wingdings" charset="2"/>
              <a:buChar char="§"/>
            </a:pPr>
            <a:endParaRPr lang="en-US" sz="500" dirty="0" smtClean="0"/>
          </a:p>
        </p:txBody>
      </p:sp>
    </p:spTree>
    <p:extLst>
      <p:ext uri="{BB962C8B-B14F-4D97-AF65-F5344CB8AC3E}">
        <p14:creationId xmlns:p14="http://schemas.microsoft.com/office/powerpoint/2010/main" val="210939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819671" cy="1371600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rgbClr val="990000"/>
                </a:solidFill>
              </a:rPr>
              <a:t>SOURCE TRUSTWORTHINESS</a:t>
            </a:r>
            <a:br>
              <a:rPr lang="en-GB" dirty="0" smtClean="0">
                <a:solidFill>
                  <a:srgbClr val="990000"/>
                </a:solidFill>
              </a:rPr>
            </a:b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19</a:t>
            </a:fld>
            <a:endParaRPr lang="fr-FR"/>
          </a:p>
        </p:txBody>
      </p:sp>
      <p:sp>
        <p:nvSpPr>
          <p:cNvPr id="27" name="TextBox 26"/>
          <p:cNvSpPr txBox="1"/>
          <p:nvPr/>
        </p:nvSpPr>
        <p:spPr>
          <a:xfrm>
            <a:off x="6041571" y="1154986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Cudré</a:t>
            </a:r>
            <a:r>
              <a:rPr lang="en-US" dirty="0" err="1"/>
              <a:t>-</a:t>
            </a:r>
            <a:r>
              <a:rPr lang="en-US" dirty="0" err="1" smtClean="0"/>
              <a:t>Mauroux</a:t>
            </a:r>
            <a:r>
              <a:rPr lang="en-US" dirty="0" smtClean="0"/>
              <a:t> et al. 2009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3359" y="1150841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Evaluation on Synthetic Data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8" name="Picture 1027" descr="http://www.parascript.com/wp-content/uploads/2013/08/icon38Improvemen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383" y="189736"/>
            <a:ext cx="967171" cy="72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354178" y="4141016"/>
            <a:ext cx="8205622" cy="2488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charset="2"/>
              <a:buChar char="§"/>
            </a:pPr>
            <a:endParaRPr lang="en-US" sz="1600" b="0" dirty="0" smtClean="0"/>
          </a:p>
          <a:p>
            <a:r>
              <a:rPr lang="en-US" sz="1600" dirty="0" smtClean="0">
                <a:solidFill>
                  <a:srgbClr val="C00000"/>
                </a:solidFill>
              </a:rPr>
              <a:t>Results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/>
              <a:t>Accuracy/coverage for the graph-based constraint-satisfaction: 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 smtClean="0"/>
              <a:t>Accuracy</a:t>
            </a:r>
            <a:r>
              <a:rPr lang="en-US" sz="1600" dirty="0" smtClean="0"/>
              <a:t> does </a:t>
            </a:r>
            <a:r>
              <a:rPr lang="en-US" sz="1600" dirty="0"/>
              <a:t>not depend on the </a:t>
            </a:r>
            <a:r>
              <a:rPr lang="en-US" sz="1600" b="1" dirty="0"/>
              <a:t>length of the </a:t>
            </a:r>
            <a:r>
              <a:rPr lang="en-US" sz="1600" b="1" dirty="0" smtClean="0"/>
              <a:t>cycles</a:t>
            </a:r>
            <a:r>
              <a:rPr lang="en-US" sz="1600" dirty="0" smtClean="0"/>
              <a:t>.</a:t>
            </a:r>
            <a:endParaRPr lang="en-US" sz="1600" dirty="0"/>
          </a:p>
          <a:p>
            <a:pPr marL="742950" lvl="1" indent="-285750">
              <a:buFont typeface="Wingdings" charset="2"/>
              <a:buChar char="§"/>
            </a:pPr>
            <a:r>
              <a:rPr lang="en-US" sz="1600" b="1" dirty="0"/>
              <a:t>L</a:t>
            </a:r>
            <a:r>
              <a:rPr lang="en-US" sz="1600" b="1" dirty="0" smtClean="0"/>
              <a:t>onger </a:t>
            </a:r>
            <a:r>
              <a:rPr lang="en-US" sz="1600" b="1" dirty="0"/>
              <a:t>cycles </a:t>
            </a:r>
            <a:r>
              <a:rPr lang="en-US" sz="1600" dirty="0"/>
              <a:t>is beneﬁcial for the </a:t>
            </a:r>
            <a:r>
              <a:rPr lang="en-US" sz="1600" b="1" dirty="0" smtClean="0"/>
              <a:t>coverage</a:t>
            </a:r>
            <a:r>
              <a:rPr lang="en-US" sz="1600" dirty="0" smtClean="0"/>
              <a:t>, </a:t>
            </a:r>
            <a:r>
              <a:rPr lang="en-US" sz="1600" dirty="0"/>
              <a:t>especially for sparse </a:t>
            </a:r>
            <a:r>
              <a:rPr lang="en-US" sz="1600" dirty="0" smtClean="0"/>
              <a:t>networks</a:t>
            </a:r>
            <a:endParaRPr lang="en-US" sz="500" dirty="0"/>
          </a:p>
          <a:p>
            <a:pPr marL="742950" lvl="1" indent="-285750">
              <a:buFont typeface="Wingdings" charset="2"/>
              <a:buChar char="§"/>
            </a:pPr>
            <a:endParaRPr lang="en-US" sz="500" dirty="0"/>
          </a:p>
          <a:p>
            <a:pPr marL="285750" indent="-285750">
              <a:buFont typeface="Wingdings" charset="2"/>
              <a:buChar char="§"/>
            </a:pPr>
            <a:r>
              <a:rPr lang="en-US" sz="1600" dirty="0"/>
              <a:t>Scalability evaluation: </a:t>
            </a:r>
            <a:r>
              <a:rPr lang="en-US" sz="1600" b="0" dirty="0" smtClean="0"/>
              <a:t>an experiment involving </a:t>
            </a:r>
            <a:r>
              <a:rPr lang="en-US" sz="1600" dirty="0"/>
              <a:t>8,000 entities </a:t>
            </a:r>
            <a:r>
              <a:rPr lang="en-US" sz="1600" b="0" dirty="0"/>
              <a:t>and </a:t>
            </a:r>
            <a:r>
              <a:rPr lang="en-US" sz="1600" dirty="0"/>
              <a:t>24,000 </a:t>
            </a:r>
            <a:r>
              <a:rPr lang="en-US" sz="1600" dirty="0" smtClean="0"/>
              <a:t>links</a:t>
            </a:r>
            <a:r>
              <a:rPr lang="en-US" sz="1600" b="0" dirty="0"/>
              <a:t>.</a:t>
            </a:r>
            <a:endParaRPr lang="en-US" sz="1600" b="0" dirty="0" smtClean="0"/>
          </a:p>
          <a:p>
            <a:pPr marL="285750" indent="-285750">
              <a:buFont typeface="Wingdings" charset="2"/>
              <a:buChar char="§"/>
            </a:pPr>
            <a:endParaRPr lang="en-US" sz="500" b="0" dirty="0" smtClean="0"/>
          </a:p>
          <a:p>
            <a:pPr marL="742950" lvl="1" indent="-285750">
              <a:buFont typeface="Wingdings" charset="2"/>
              <a:buChar char="§"/>
            </a:pPr>
            <a:endParaRPr lang="en-US" sz="5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038" y="1917382"/>
            <a:ext cx="4808516" cy="29972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1388" y="2121197"/>
            <a:ext cx="4165601" cy="1955800"/>
          </a:xfrm>
        </p:spPr>
        <p:txBody>
          <a:bodyPr>
            <a:no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Dataset</a:t>
            </a:r>
            <a:endParaRPr lang="en-US" sz="1600" dirty="0"/>
          </a:p>
          <a:p>
            <a:pPr marL="285750" indent="-285750">
              <a:buFont typeface="Wingdings" charset="2"/>
              <a:buChar char="§"/>
            </a:pPr>
            <a:r>
              <a:rPr lang="en-US" sz="1600" dirty="0"/>
              <a:t>N</a:t>
            </a:r>
            <a:r>
              <a:rPr lang="en-US" sz="1600" b="0" dirty="0"/>
              <a:t>etworks of 50 </a:t>
            </a:r>
            <a:r>
              <a:rPr lang="en-US" sz="1600" b="0" dirty="0" smtClean="0"/>
              <a:t>entities, 100/150/200 </a:t>
            </a:r>
            <a:r>
              <a:rPr lang="en-US" sz="1600" b="0" dirty="0"/>
              <a:t>links, 10% erroneous links, and varying cycle length (from 3 to 6).</a:t>
            </a:r>
            <a:endParaRPr lang="en-US" sz="1600" dirty="0"/>
          </a:p>
          <a:p>
            <a:pPr marL="285750" indent="-285750">
              <a:buFont typeface="Wingdings" charset="2"/>
              <a:buChar char="§"/>
            </a:pPr>
            <a:endParaRPr lang="en-US" sz="500" b="0" dirty="0"/>
          </a:p>
          <a:p>
            <a:pPr marL="742950" lvl="1" indent="-285750">
              <a:buFont typeface="Wingdings" charset="2"/>
              <a:buChar char="§"/>
            </a:pPr>
            <a:endParaRPr lang="en-US" sz="500" b="0" dirty="0" smtClean="0"/>
          </a:p>
        </p:txBody>
      </p:sp>
    </p:spTree>
    <p:extLst>
      <p:ext uri="{BB962C8B-B14F-4D97-AF65-F5344CB8AC3E}">
        <p14:creationId xmlns:p14="http://schemas.microsoft.com/office/powerpoint/2010/main" val="146211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 txBox="1">
            <a:spLocks/>
          </p:cNvSpPr>
          <p:nvPr/>
        </p:nvSpPr>
        <p:spPr>
          <a:xfrm>
            <a:off x="304798" y="1357923"/>
            <a:ext cx="8349345" cy="49420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0" dirty="0" smtClean="0"/>
              <a:t>Today, the </a:t>
            </a:r>
            <a:r>
              <a:rPr lang="en-GB" sz="1800" dirty="0" smtClean="0"/>
              <a:t>classical definition </a:t>
            </a:r>
            <a:r>
              <a:rPr lang="en-GB" sz="1800" b="0" dirty="0" smtClean="0"/>
              <a:t>of </a:t>
            </a:r>
            <a:r>
              <a:rPr lang="en-GB" sz="1800" dirty="0" smtClean="0"/>
              <a:t>identity</a:t>
            </a:r>
            <a:r>
              <a:rPr lang="en-GB" sz="1800" b="0" dirty="0" smtClean="0"/>
              <a:t> has become the </a:t>
            </a:r>
            <a:r>
              <a:rPr lang="en-GB" sz="1800" dirty="0" smtClean="0"/>
              <a:t>canonical</a:t>
            </a:r>
            <a:r>
              <a:rPr lang="en-GB" sz="1800" b="0" dirty="0" smtClean="0"/>
              <a:t> one on the </a:t>
            </a:r>
            <a:r>
              <a:rPr lang="en-GB" sz="1800" dirty="0" smtClean="0"/>
              <a:t>Semantic Web </a:t>
            </a:r>
            <a:r>
              <a:rPr lang="en-GB" sz="1800" b="0" dirty="0" smtClean="0"/>
              <a:t>(through </a:t>
            </a:r>
            <a:r>
              <a:rPr lang="fr-FR" sz="1800" b="0" dirty="0" err="1">
                <a:solidFill>
                  <a:srgbClr val="C00000"/>
                </a:solidFill>
              </a:rPr>
              <a:t>owl:sameAs</a:t>
            </a:r>
            <a:r>
              <a:rPr lang="fr-FR" sz="1800" b="0" dirty="0">
                <a:solidFill>
                  <a:srgbClr val="C00000"/>
                </a:solidFill>
              </a:rPr>
              <a:t> </a:t>
            </a:r>
            <a:r>
              <a:rPr lang="en-GB" sz="1800" b="0" dirty="0"/>
              <a:t>predicate</a:t>
            </a:r>
            <a:r>
              <a:rPr lang="en-GB" sz="1800" b="0" dirty="0" smtClean="0"/>
              <a:t>). </a:t>
            </a:r>
          </a:p>
          <a:p>
            <a:r>
              <a:rPr lang="en-GB" sz="1800" dirty="0" smtClean="0">
                <a:solidFill>
                  <a:srgbClr val="800000"/>
                </a:solidFill>
              </a:rPr>
              <a:t>There are some problems with it, </a:t>
            </a:r>
          </a:p>
          <a:p>
            <a:pPr marL="342900" indent="-342900">
              <a:buClr>
                <a:srgbClr val="800000"/>
              </a:buClr>
              <a:buFont typeface="+mj-ea"/>
              <a:buAutoNum type="circleNumDbPlain"/>
            </a:pPr>
            <a:r>
              <a:rPr lang="en-GB" sz="1800" b="0" dirty="0" smtClean="0"/>
              <a:t>Identity does not hold </a:t>
            </a:r>
            <a:r>
              <a:rPr lang="en-GB" sz="1800" dirty="0" smtClean="0">
                <a:solidFill>
                  <a:srgbClr val="800000"/>
                </a:solidFill>
              </a:rPr>
              <a:t>across modal contexts</a:t>
            </a:r>
            <a:endParaRPr lang="en-GB" sz="1800" b="0" dirty="0" smtClean="0"/>
          </a:p>
          <a:p>
            <a:pPr marL="742950" lvl="1" indent="-285750">
              <a:buClr>
                <a:srgbClr val="800000"/>
              </a:buClr>
              <a:buFont typeface="Wingdings" charset="2"/>
              <a:buChar char="u"/>
            </a:pPr>
            <a:r>
              <a:rPr lang="en-GB" sz="1800" b="0" i="1" dirty="0" smtClean="0"/>
              <a:t>Allow Lois Lane to believe that Superman saved her without requiring her to believe that Clark Kent saved her. </a:t>
            </a:r>
          </a:p>
        </p:txBody>
      </p:sp>
      <p:sp>
        <p:nvSpPr>
          <p:cNvPr id="4" name="Titre 3"/>
          <p:cNvSpPr txBox="1">
            <a:spLocks/>
          </p:cNvSpPr>
          <p:nvPr/>
        </p:nvSpPr>
        <p:spPr>
          <a:xfrm>
            <a:off x="304799" y="646668"/>
            <a:ext cx="7671013" cy="70660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Identity Problem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2</a:t>
            </a:fld>
            <a:endParaRPr lang="fr-FR"/>
          </a:p>
        </p:txBody>
      </p:sp>
      <p:pic>
        <p:nvPicPr>
          <p:cNvPr id="24" name="Image 23" descr="Screenshot 2018-04-03 16.43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87" y="3600361"/>
            <a:ext cx="1054957" cy="1414826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07940" y="6495879"/>
            <a:ext cx="62710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200" dirty="0"/>
              <a:t>* </a:t>
            </a:r>
            <a:r>
              <a:rPr lang="fr-FR" sz="1200" dirty="0">
                <a:hlinkClick r:id="rId4"/>
              </a:rPr>
              <a:t>https://pridiyawulan.blogspot.fr/2015/01/clark-kent-atau-superman-pilih-yang-</a:t>
            </a:r>
            <a:r>
              <a:rPr lang="fr-FR" sz="1200" dirty="0" smtClean="0">
                <a:hlinkClick r:id="rId4"/>
              </a:rPr>
              <a:t>mana.html</a:t>
            </a:r>
            <a:r>
              <a:rPr lang="fr-FR" sz="1200" dirty="0" smtClean="0"/>
              <a:t>   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674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 txBox="1">
            <a:spLocks/>
          </p:cNvSpPr>
          <p:nvPr/>
        </p:nvSpPr>
        <p:spPr>
          <a:xfrm>
            <a:off x="304799" y="179024"/>
            <a:ext cx="8599715" cy="10759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C00000"/>
                </a:solidFill>
              </a:rPr>
              <a:t>1. </a:t>
            </a:r>
            <a:r>
              <a:rPr lang="en-GB" sz="3000" dirty="0" smtClean="0">
                <a:solidFill>
                  <a:srgbClr val="C00000"/>
                </a:solidFill>
              </a:rPr>
              <a:t>Detection of erroneous identity links </a:t>
            </a:r>
            <a:endParaRPr lang="en-GB" sz="3000" dirty="0">
              <a:solidFill>
                <a:srgbClr val="C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20</a:t>
            </a:fld>
            <a:endParaRPr lang="fr-FR"/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304799" y="1378419"/>
            <a:ext cx="6000960" cy="49420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GB" sz="1400" b="0" dirty="0" smtClean="0">
              <a:ea typeface="Arial" charset="0"/>
              <a:cs typeface="Arial" charset="0"/>
            </a:endParaRPr>
          </a:p>
        </p:txBody>
      </p:sp>
      <p:sp>
        <p:nvSpPr>
          <p:cNvPr id="6" name="Oval 4"/>
          <p:cNvSpPr/>
          <p:nvPr/>
        </p:nvSpPr>
        <p:spPr>
          <a:xfrm>
            <a:off x="4017559" y="1273273"/>
            <a:ext cx="620486" cy="4463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Oval 25"/>
          <p:cNvSpPr/>
          <p:nvPr/>
        </p:nvSpPr>
        <p:spPr>
          <a:xfrm>
            <a:off x="905603" y="2137148"/>
            <a:ext cx="2250905" cy="47625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Inconsistency-based</a:t>
            </a:r>
          </a:p>
        </p:txBody>
      </p:sp>
      <p:sp>
        <p:nvSpPr>
          <p:cNvPr id="8" name="Oval 26"/>
          <p:cNvSpPr/>
          <p:nvPr/>
        </p:nvSpPr>
        <p:spPr>
          <a:xfrm>
            <a:off x="6552824" y="2137148"/>
            <a:ext cx="1780939" cy="30295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Network-Based</a:t>
            </a:r>
          </a:p>
        </p:txBody>
      </p:sp>
      <p:sp>
        <p:nvSpPr>
          <p:cNvPr id="9" name="Oval 27"/>
          <p:cNvSpPr/>
          <p:nvPr/>
        </p:nvSpPr>
        <p:spPr>
          <a:xfrm>
            <a:off x="3776473" y="2310450"/>
            <a:ext cx="2164093" cy="30295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Content-Based</a:t>
            </a:r>
          </a:p>
        </p:txBody>
      </p:sp>
      <p:sp>
        <p:nvSpPr>
          <p:cNvPr id="10" name="Oval 29"/>
          <p:cNvSpPr/>
          <p:nvPr/>
        </p:nvSpPr>
        <p:spPr>
          <a:xfrm>
            <a:off x="224776" y="3378902"/>
            <a:ext cx="900310" cy="397712"/>
          </a:xfrm>
          <a:prstGeom prst="ellipse">
            <a:avLst/>
          </a:prstGeom>
          <a:solidFill>
            <a:srgbClr val="FFC000"/>
          </a:solidFill>
          <a:ln w="19050" cmpd="sng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UNA</a:t>
            </a:r>
          </a:p>
        </p:txBody>
      </p:sp>
      <p:sp>
        <p:nvSpPr>
          <p:cNvPr id="11" name="Oval 30"/>
          <p:cNvSpPr/>
          <p:nvPr/>
        </p:nvSpPr>
        <p:spPr>
          <a:xfrm>
            <a:off x="1164258" y="3393720"/>
            <a:ext cx="1795915" cy="36807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Trustworthiness </a:t>
            </a:r>
          </a:p>
        </p:txBody>
      </p:sp>
      <p:sp>
        <p:nvSpPr>
          <p:cNvPr id="12" name="Oval 31"/>
          <p:cNvSpPr/>
          <p:nvPr/>
        </p:nvSpPr>
        <p:spPr>
          <a:xfrm>
            <a:off x="6030727" y="3214686"/>
            <a:ext cx="1301220" cy="60590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Community </a:t>
            </a:r>
          </a:p>
          <a:p>
            <a:r>
              <a:rPr lang="en-US" sz="1400" dirty="0">
                <a:solidFill>
                  <a:schemeClr val="tx1"/>
                </a:solidFill>
              </a:rPr>
              <a:t>Detection</a:t>
            </a:r>
          </a:p>
        </p:txBody>
      </p:sp>
      <p:sp>
        <p:nvSpPr>
          <p:cNvPr id="13" name="Oval 32"/>
          <p:cNvSpPr/>
          <p:nvPr/>
        </p:nvSpPr>
        <p:spPr>
          <a:xfrm>
            <a:off x="7383494" y="3237199"/>
            <a:ext cx="1244707" cy="60590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Network </a:t>
            </a:r>
          </a:p>
          <a:p>
            <a:r>
              <a:rPr lang="en-US" sz="1400" dirty="0">
                <a:solidFill>
                  <a:schemeClr val="tx1"/>
                </a:solidFill>
              </a:rPr>
              <a:t>Metrics</a:t>
            </a:r>
          </a:p>
        </p:txBody>
      </p:sp>
      <p:cxnSp>
        <p:nvCxnSpPr>
          <p:cNvPr id="16" name="Curved Connector 36"/>
          <p:cNvCxnSpPr>
            <a:stCxn id="7" idx="0"/>
            <a:endCxn id="6" idx="4"/>
          </p:cNvCxnSpPr>
          <p:nvPr/>
        </p:nvCxnSpPr>
        <p:spPr>
          <a:xfrm rot="5400000" flipH="1" flipV="1">
            <a:off x="2970649" y="779995"/>
            <a:ext cx="417560" cy="2296746"/>
          </a:xfrm>
          <a:prstGeom prst="curvedConnector3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37"/>
          <p:cNvCxnSpPr>
            <a:stCxn id="8" idx="0"/>
            <a:endCxn id="6" idx="4"/>
          </p:cNvCxnSpPr>
          <p:nvPr/>
        </p:nvCxnSpPr>
        <p:spPr>
          <a:xfrm rot="16200000" flipV="1">
            <a:off x="5676768" y="370622"/>
            <a:ext cx="417560" cy="3115492"/>
          </a:xfrm>
          <a:prstGeom prst="curvedConnector3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40"/>
          <p:cNvCxnSpPr>
            <a:stCxn id="9" idx="0"/>
            <a:endCxn id="6" idx="4"/>
          </p:cNvCxnSpPr>
          <p:nvPr/>
        </p:nvCxnSpPr>
        <p:spPr>
          <a:xfrm rot="16200000" flipV="1">
            <a:off x="4297730" y="1749660"/>
            <a:ext cx="590862" cy="53071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43"/>
          <p:cNvCxnSpPr>
            <a:stCxn id="11" idx="0"/>
            <a:endCxn id="7" idx="4"/>
          </p:cNvCxnSpPr>
          <p:nvPr/>
        </p:nvCxnSpPr>
        <p:spPr>
          <a:xfrm rot="16200000" flipV="1">
            <a:off x="1656479" y="2987983"/>
            <a:ext cx="780314" cy="3116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46"/>
          <p:cNvCxnSpPr>
            <a:stCxn id="10" idx="0"/>
            <a:endCxn id="7" idx="4"/>
          </p:cNvCxnSpPr>
          <p:nvPr/>
        </p:nvCxnSpPr>
        <p:spPr>
          <a:xfrm rot="5400000" flipH="1" flipV="1">
            <a:off x="970245" y="2318092"/>
            <a:ext cx="765496" cy="1356125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49"/>
          <p:cNvCxnSpPr>
            <a:stCxn id="12" idx="0"/>
            <a:endCxn id="8" idx="4"/>
          </p:cNvCxnSpPr>
          <p:nvPr/>
        </p:nvCxnSpPr>
        <p:spPr>
          <a:xfrm rot="5400000" flipH="1" flipV="1">
            <a:off x="6675024" y="2446417"/>
            <a:ext cx="774583" cy="761957"/>
          </a:xfrm>
          <a:prstGeom prst="curvedConnector3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52"/>
          <p:cNvCxnSpPr>
            <a:stCxn id="13" idx="0"/>
            <a:endCxn id="8" idx="4"/>
          </p:cNvCxnSpPr>
          <p:nvPr/>
        </p:nvCxnSpPr>
        <p:spPr>
          <a:xfrm rot="16200000" flipV="1">
            <a:off x="7326023" y="2557374"/>
            <a:ext cx="797096" cy="562554"/>
          </a:xfrm>
          <a:prstGeom prst="curvedConnector3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61"/>
          <p:cNvSpPr txBox="1"/>
          <p:nvPr/>
        </p:nvSpPr>
        <p:spPr>
          <a:xfrm>
            <a:off x="0" y="5535983"/>
            <a:ext cx="2277211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t-BR" sz="1400" dirty="0"/>
              <a:t>[ de Melo, 2013 ] </a:t>
            </a:r>
            <a:endParaRPr lang="pt-BR" sz="1400" dirty="0" smtClean="0"/>
          </a:p>
          <a:p>
            <a:r>
              <a:rPr lang="pt-BR" sz="1400" dirty="0" smtClean="0"/>
              <a:t>[ </a:t>
            </a:r>
            <a:r>
              <a:rPr lang="pt-BR" sz="1400" dirty="0" err="1"/>
              <a:t>Valdestilhas</a:t>
            </a:r>
            <a:r>
              <a:rPr lang="pt-BR" sz="1400" dirty="0"/>
              <a:t> et al., 2017 ]</a:t>
            </a:r>
            <a:endParaRPr lang="en-US" sz="1400" dirty="0"/>
          </a:p>
        </p:txBody>
      </p:sp>
      <p:cxnSp>
        <p:nvCxnSpPr>
          <p:cNvPr id="26" name="Curved Connector 63"/>
          <p:cNvCxnSpPr>
            <a:stCxn id="25" idx="0"/>
            <a:endCxn id="10" idx="4"/>
          </p:cNvCxnSpPr>
          <p:nvPr/>
        </p:nvCxnSpPr>
        <p:spPr>
          <a:xfrm rot="16200000" flipV="1">
            <a:off x="27085" y="4424461"/>
            <a:ext cx="1759369" cy="463675"/>
          </a:xfrm>
          <a:prstGeom prst="curvedConnector3">
            <a:avLst>
              <a:gd name="adj1" fmla="val 192"/>
            </a:avLst>
          </a:prstGeom>
          <a:ln w="19050">
            <a:solidFill>
              <a:schemeClr val="accent3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64"/>
          <p:cNvSpPr txBox="1"/>
          <p:nvPr/>
        </p:nvSpPr>
        <p:spPr>
          <a:xfrm>
            <a:off x="1291258" y="4851087"/>
            <a:ext cx="1511264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Cudré-Mauroux</a:t>
            </a:r>
            <a:r>
              <a:rPr lang="en-US" sz="1400" dirty="0"/>
              <a:t> et al. 2009</a:t>
            </a:r>
          </a:p>
        </p:txBody>
      </p:sp>
      <p:cxnSp>
        <p:nvCxnSpPr>
          <p:cNvPr id="28" name="Curved Connector 65"/>
          <p:cNvCxnSpPr>
            <a:stCxn id="27" idx="0"/>
            <a:endCxn id="11" idx="4"/>
          </p:cNvCxnSpPr>
          <p:nvPr/>
        </p:nvCxnSpPr>
        <p:spPr>
          <a:xfrm rot="5400000" flipH="1" flipV="1">
            <a:off x="1509908" y="4298779"/>
            <a:ext cx="1089291" cy="15326"/>
          </a:xfrm>
          <a:prstGeom prst="curvedConnector3">
            <a:avLst/>
          </a:prstGeom>
          <a:ln w="19050">
            <a:solidFill>
              <a:schemeClr val="bg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69"/>
          <p:cNvSpPr txBox="1"/>
          <p:nvPr/>
        </p:nvSpPr>
        <p:spPr>
          <a:xfrm>
            <a:off x="6071440" y="4898133"/>
            <a:ext cx="1172116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Raad</a:t>
            </a:r>
            <a:r>
              <a:rPr lang="fr-FR" sz="1400" dirty="0" smtClean="0"/>
              <a:t> et al. 2018</a:t>
            </a:r>
            <a:endParaRPr lang="is-IS" sz="1400" dirty="0" smtClean="0"/>
          </a:p>
        </p:txBody>
      </p:sp>
      <p:cxnSp>
        <p:nvCxnSpPr>
          <p:cNvPr id="30" name="Curved Connector 70"/>
          <p:cNvCxnSpPr>
            <a:stCxn id="29" idx="0"/>
            <a:endCxn id="12" idx="4"/>
          </p:cNvCxnSpPr>
          <p:nvPr/>
        </p:nvCxnSpPr>
        <p:spPr>
          <a:xfrm rot="5400000" flipH="1" flipV="1">
            <a:off x="6130648" y="4347445"/>
            <a:ext cx="1077538" cy="23839"/>
          </a:xfrm>
          <a:prstGeom prst="curvedConnector3">
            <a:avLst/>
          </a:prstGeom>
          <a:ln w="19050">
            <a:solidFill>
              <a:schemeClr val="bg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74"/>
          <p:cNvSpPr txBox="1"/>
          <p:nvPr/>
        </p:nvSpPr>
        <p:spPr>
          <a:xfrm>
            <a:off x="7419790" y="4898133"/>
            <a:ext cx="1172116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Guéret et al. 2016</a:t>
            </a:r>
            <a:endParaRPr lang="en-US" sz="1400" dirty="0"/>
          </a:p>
        </p:txBody>
      </p:sp>
      <p:cxnSp>
        <p:nvCxnSpPr>
          <p:cNvPr id="32" name="Curved Connector 75"/>
          <p:cNvCxnSpPr>
            <a:stCxn id="31" idx="0"/>
            <a:endCxn id="13" idx="4"/>
          </p:cNvCxnSpPr>
          <p:nvPr/>
        </p:nvCxnSpPr>
        <p:spPr>
          <a:xfrm rot="5400000" flipH="1" flipV="1">
            <a:off x="7478336" y="4370621"/>
            <a:ext cx="1055025" cy="12700"/>
          </a:xfrm>
          <a:prstGeom prst="curvedConnector3">
            <a:avLst/>
          </a:prstGeom>
          <a:ln w="19050">
            <a:solidFill>
              <a:schemeClr val="bg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80"/>
          <p:cNvSpPr txBox="1"/>
          <p:nvPr/>
        </p:nvSpPr>
        <p:spPr>
          <a:xfrm>
            <a:off x="4791923" y="4856447"/>
            <a:ext cx="938697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s-IS" sz="1400" smtClean="0"/>
              <a:t>Paulheim </a:t>
            </a:r>
          </a:p>
          <a:p>
            <a:r>
              <a:rPr lang="is-IS" sz="1400" dirty="0" smtClean="0"/>
              <a:t>2014</a:t>
            </a:r>
            <a:endParaRPr lang="en-US" sz="1400" dirty="0"/>
          </a:p>
        </p:txBody>
      </p:sp>
      <p:cxnSp>
        <p:nvCxnSpPr>
          <p:cNvPr id="36" name="Curved Connector 81"/>
          <p:cNvCxnSpPr>
            <a:stCxn id="35" idx="0"/>
            <a:endCxn id="9" idx="4"/>
          </p:cNvCxnSpPr>
          <p:nvPr/>
        </p:nvCxnSpPr>
        <p:spPr>
          <a:xfrm rot="16200000" flipV="1">
            <a:off x="3938375" y="3533550"/>
            <a:ext cx="2243042" cy="402752"/>
          </a:xfrm>
          <a:prstGeom prst="curvedConnector3">
            <a:avLst>
              <a:gd name="adj1" fmla="val 27918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30"/>
          <p:cNvSpPr/>
          <p:nvPr/>
        </p:nvSpPr>
        <p:spPr>
          <a:xfrm>
            <a:off x="3018159" y="3342747"/>
            <a:ext cx="1291871" cy="51989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Ontology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axioms</a:t>
            </a:r>
          </a:p>
        </p:txBody>
      </p:sp>
      <p:cxnSp>
        <p:nvCxnSpPr>
          <p:cNvPr id="125" name="Curved Connector 37"/>
          <p:cNvCxnSpPr>
            <a:stCxn id="55" idx="0"/>
            <a:endCxn id="7" idx="4"/>
          </p:cNvCxnSpPr>
          <p:nvPr/>
        </p:nvCxnSpPr>
        <p:spPr>
          <a:xfrm rot="16200000" flipV="1">
            <a:off x="2482906" y="2161557"/>
            <a:ext cx="729341" cy="1633039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69"/>
          <p:cNvSpPr txBox="1"/>
          <p:nvPr/>
        </p:nvSpPr>
        <p:spPr>
          <a:xfrm>
            <a:off x="3288299" y="4851087"/>
            <a:ext cx="1172116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Papaleo</a:t>
            </a:r>
            <a:r>
              <a:rPr lang="fr-FR" sz="1400" dirty="0" smtClean="0"/>
              <a:t> et al. 2014</a:t>
            </a:r>
            <a:endParaRPr lang="is-IS" sz="1400" dirty="0" smtClean="0"/>
          </a:p>
        </p:txBody>
      </p:sp>
      <p:cxnSp>
        <p:nvCxnSpPr>
          <p:cNvPr id="41" name="Curved Connector 65"/>
          <p:cNvCxnSpPr>
            <a:stCxn id="38" idx="0"/>
            <a:endCxn id="55" idx="4"/>
          </p:cNvCxnSpPr>
          <p:nvPr/>
        </p:nvCxnSpPr>
        <p:spPr>
          <a:xfrm rot="16200000" flipV="1">
            <a:off x="3275005" y="4251735"/>
            <a:ext cx="988442" cy="210262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urved Connector 65"/>
          <p:cNvCxnSpPr>
            <a:stCxn id="38" idx="0"/>
            <a:endCxn id="9" idx="4"/>
          </p:cNvCxnSpPr>
          <p:nvPr/>
        </p:nvCxnSpPr>
        <p:spPr>
          <a:xfrm rot="5400000" flipH="1" flipV="1">
            <a:off x="3247597" y="3240165"/>
            <a:ext cx="2237682" cy="984163"/>
          </a:xfrm>
          <a:prstGeom prst="curvedConnector3">
            <a:avLst>
              <a:gd name="adj1" fmla="val 28433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18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8" y="152718"/>
            <a:ext cx="7391401" cy="1371600"/>
          </a:xfrm>
        </p:spPr>
        <p:txBody>
          <a:bodyPr>
            <a:normAutofit/>
          </a:bodyPr>
          <a:lstStyle/>
          <a:p>
            <a:r>
              <a:rPr lang="en-GB" dirty="0" err="1" smtClean="0">
                <a:solidFill>
                  <a:srgbClr val="990000"/>
                </a:solidFill>
              </a:rPr>
              <a:t>UNIque</a:t>
            </a:r>
            <a:r>
              <a:rPr lang="en-GB" dirty="0" smtClean="0">
                <a:solidFill>
                  <a:srgbClr val="990000"/>
                </a:solidFill>
              </a:rPr>
              <a:t> Name Assumption violation</a:t>
            </a: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8807" y="1753304"/>
            <a:ext cx="8525525" cy="2127717"/>
          </a:xfrm>
        </p:spPr>
        <p:txBody>
          <a:bodyPr>
            <a:no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Principle</a:t>
            </a:r>
            <a:endParaRPr lang="en-US" sz="1600" b="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b="0" dirty="0"/>
              <a:t>D</a:t>
            </a:r>
            <a:r>
              <a:rPr lang="en-US" sz="1600" b="0" dirty="0" smtClean="0"/>
              <a:t>etecting erroneous </a:t>
            </a:r>
            <a:r>
              <a:rPr lang="en-US" sz="1600" b="0" dirty="0" err="1" smtClean="0">
                <a:solidFill>
                  <a:srgbClr val="C00000"/>
                </a:solidFill>
              </a:rPr>
              <a:t>owl:sameAs</a:t>
            </a:r>
            <a:r>
              <a:rPr lang="en-US" sz="1600" b="0" dirty="0" smtClean="0"/>
              <a:t> </a:t>
            </a:r>
            <a:r>
              <a:rPr lang="en-US" sz="1600" b="0" dirty="0"/>
              <a:t>links based on </a:t>
            </a:r>
            <a:r>
              <a:rPr lang="en-US" sz="1600" b="0" dirty="0" smtClean="0"/>
              <a:t>Unique </a:t>
            </a:r>
            <a:r>
              <a:rPr lang="en-US" sz="1600" b="0" dirty="0"/>
              <a:t>N</a:t>
            </a:r>
            <a:r>
              <a:rPr lang="en-US" sz="1600" b="0" dirty="0" smtClean="0"/>
              <a:t>ame Assumption (UNA).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b="0" dirty="0"/>
              <a:t>T</a:t>
            </a:r>
            <a:r>
              <a:rPr lang="en-US" sz="1600" b="0" dirty="0" smtClean="0"/>
              <a:t>he violation </a:t>
            </a:r>
            <a:r>
              <a:rPr lang="en-US" sz="1600" b="0" dirty="0"/>
              <a:t>of the UNA </a:t>
            </a:r>
            <a:r>
              <a:rPr lang="en-US" sz="1600" b="0" dirty="0" smtClean="0"/>
              <a:t>is indicative </a:t>
            </a:r>
            <a:r>
              <a:rPr lang="en-US" sz="1600" b="0" dirty="0"/>
              <a:t>of erroneous identity links</a:t>
            </a:r>
            <a:r>
              <a:rPr lang="en-US" sz="1600" b="0" dirty="0" smtClean="0"/>
              <a:t>.</a:t>
            </a:r>
          </a:p>
          <a:p>
            <a:r>
              <a:rPr lang="en-US" sz="1600" dirty="0">
                <a:solidFill>
                  <a:srgbClr val="C00000"/>
                </a:solidFill>
              </a:rPr>
              <a:t>UNA allows to state </a:t>
            </a:r>
            <a:r>
              <a:rPr lang="en-US" sz="1600" dirty="0" smtClean="0">
                <a:solidFill>
                  <a:srgbClr val="C00000"/>
                </a:solidFill>
              </a:rPr>
              <a:t>that</a:t>
            </a:r>
            <a:endParaRPr lang="en-US" sz="1600" dirty="0">
              <a:solidFill>
                <a:srgbClr val="C00000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Every pair of URIs coming from the same source are necessary different. </a:t>
            </a:r>
          </a:p>
          <a:p>
            <a:pPr marL="285750" indent="-285750">
              <a:buFont typeface="Arial" charset="0"/>
              <a:buChar char="•"/>
            </a:pPr>
            <a:endParaRPr lang="en-US" sz="1600" b="0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21</a:t>
            </a:fld>
            <a:endParaRPr lang="fr-FR"/>
          </a:p>
        </p:txBody>
      </p:sp>
      <p:sp>
        <p:nvSpPr>
          <p:cNvPr id="27" name="TextBox 26"/>
          <p:cNvSpPr txBox="1"/>
          <p:nvPr/>
        </p:nvSpPr>
        <p:spPr>
          <a:xfrm>
            <a:off x="4558914" y="1139059"/>
            <a:ext cx="4335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[de </a:t>
            </a:r>
            <a:r>
              <a:rPr lang="en-US" dirty="0" err="1" smtClean="0"/>
              <a:t>Melo</a:t>
            </a:r>
            <a:r>
              <a:rPr lang="en-US" dirty="0" smtClean="0"/>
              <a:t> 2013</a:t>
            </a:r>
            <a:r>
              <a:rPr lang="en-US" dirty="0"/>
              <a:t>, </a:t>
            </a:r>
            <a:r>
              <a:rPr lang="en-US" dirty="0" err="1"/>
              <a:t>Valdestilhas</a:t>
            </a:r>
            <a:r>
              <a:rPr lang="en-US" dirty="0"/>
              <a:t> et al., 2017 ]</a:t>
            </a:r>
          </a:p>
        </p:txBody>
      </p:sp>
      <p:sp>
        <p:nvSpPr>
          <p:cNvPr id="28" name="Content Placeholder 4"/>
          <p:cNvSpPr txBox="1">
            <a:spLocks/>
          </p:cNvSpPr>
          <p:nvPr/>
        </p:nvSpPr>
        <p:spPr>
          <a:xfrm>
            <a:off x="435257" y="2774786"/>
            <a:ext cx="8409473" cy="10136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endParaRPr lang="en-US" sz="1600" b="0" dirty="0"/>
          </a:p>
        </p:txBody>
      </p:sp>
      <p:sp>
        <p:nvSpPr>
          <p:cNvPr id="29" name="Ellipse 1"/>
          <p:cNvSpPr/>
          <p:nvPr/>
        </p:nvSpPr>
        <p:spPr>
          <a:xfrm>
            <a:off x="4485678" y="4535332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C5B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0" name="Ellipse 1"/>
          <p:cNvSpPr/>
          <p:nvPr/>
        </p:nvSpPr>
        <p:spPr>
          <a:xfrm>
            <a:off x="2542951" y="5946892"/>
            <a:ext cx="500089" cy="4607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b8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1" name="Ellipse 1"/>
          <p:cNvSpPr/>
          <p:nvPr/>
        </p:nvSpPr>
        <p:spPr>
          <a:xfrm>
            <a:off x="3543858" y="5745381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C5B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b5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2" name="Ellipse 1"/>
          <p:cNvSpPr/>
          <p:nvPr/>
        </p:nvSpPr>
        <p:spPr>
          <a:xfrm>
            <a:off x="4375320" y="6106783"/>
            <a:ext cx="500089" cy="4607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b9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3" name="Ellipse 1"/>
          <p:cNvSpPr/>
          <p:nvPr/>
        </p:nvSpPr>
        <p:spPr>
          <a:xfrm>
            <a:off x="1087191" y="4190505"/>
            <a:ext cx="500089" cy="4603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b6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4" name="Ellipse 1"/>
          <p:cNvSpPr/>
          <p:nvPr/>
        </p:nvSpPr>
        <p:spPr>
          <a:xfrm>
            <a:off x="2068692" y="4781951"/>
            <a:ext cx="500089" cy="4607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b7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5" name="Ellipse 1"/>
          <p:cNvSpPr/>
          <p:nvPr/>
        </p:nvSpPr>
        <p:spPr>
          <a:xfrm>
            <a:off x="2719759" y="3990966"/>
            <a:ext cx="500089" cy="4607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6" name="Ellipse 1"/>
          <p:cNvSpPr/>
          <p:nvPr/>
        </p:nvSpPr>
        <p:spPr>
          <a:xfrm>
            <a:off x="3451230" y="4765373"/>
            <a:ext cx="500089" cy="4607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b4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138"/>
          <p:cNvCxnSpPr>
            <a:stCxn id="33" idx="6"/>
            <a:endCxn id="35" idx="2"/>
          </p:cNvCxnSpPr>
          <p:nvPr/>
        </p:nvCxnSpPr>
        <p:spPr>
          <a:xfrm flipV="1">
            <a:off x="1587280" y="4221318"/>
            <a:ext cx="1132479" cy="199346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139"/>
          <p:cNvCxnSpPr>
            <a:stCxn id="34" idx="7"/>
            <a:endCxn id="35" idx="3"/>
          </p:cNvCxnSpPr>
          <p:nvPr/>
        </p:nvCxnSpPr>
        <p:spPr>
          <a:xfrm flipV="1">
            <a:off x="2495545" y="4384201"/>
            <a:ext cx="297450" cy="465218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140"/>
          <p:cNvCxnSpPr>
            <a:stCxn id="34" idx="6"/>
            <a:endCxn id="36" idx="2"/>
          </p:cNvCxnSpPr>
          <p:nvPr/>
        </p:nvCxnSpPr>
        <p:spPr>
          <a:xfrm flipV="1">
            <a:off x="2568781" y="4995725"/>
            <a:ext cx="882449" cy="16578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141"/>
          <p:cNvCxnSpPr>
            <a:stCxn id="34" idx="4"/>
            <a:endCxn id="30" idx="1"/>
          </p:cNvCxnSpPr>
          <p:nvPr/>
        </p:nvCxnSpPr>
        <p:spPr>
          <a:xfrm>
            <a:off x="2318737" y="5242654"/>
            <a:ext cx="297450" cy="771706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147"/>
          <p:cNvCxnSpPr>
            <a:stCxn id="30" idx="0"/>
            <a:endCxn id="36" idx="4"/>
          </p:cNvCxnSpPr>
          <p:nvPr/>
        </p:nvCxnSpPr>
        <p:spPr>
          <a:xfrm flipV="1">
            <a:off x="2792996" y="5226076"/>
            <a:ext cx="908279" cy="720816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148"/>
          <p:cNvCxnSpPr>
            <a:stCxn id="30" idx="7"/>
            <a:endCxn id="31" idx="3"/>
          </p:cNvCxnSpPr>
          <p:nvPr/>
        </p:nvCxnSpPr>
        <p:spPr>
          <a:xfrm>
            <a:off x="2969804" y="6014360"/>
            <a:ext cx="647290" cy="124256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166"/>
          <p:cNvCxnSpPr>
            <a:stCxn id="35" idx="6"/>
            <a:endCxn id="29" idx="1"/>
          </p:cNvCxnSpPr>
          <p:nvPr/>
        </p:nvCxnSpPr>
        <p:spPr>
          <a:xfrm>
            <a:off x="3219848" y="4221318"/>
            <a:ext cx="1339066" cy="381482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169"/>
          <p:cNvCxnSpPr>
            <a:stCxn id="29" idx="3"/>
            <a:endCxn id="31" idx="7"/>
          </p:cNvCxnSpPr>
          <p:nvPr/>
        </p:nvCxnSpPr>
        <p:spPr>
          <a:xfrm flipH="1">
            <a:off x="3970711" y="4928567"/>
            <a:ext cx="588203" cy="884282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173"/>
          <p:cNvCxnSpPr>
            <a:stCxn id="32" idx="0"/>
            <a:endCxn id="29" idx="4"/>
          </p:cNvCxnSpPr>
          <p:nvPr/>
        </p:nvCxnSpPr>
        <p:spPr>
          <a:xfrm flipV="1">
            <a:off x="4625365" y="4996035"/>
            <a:ext cx="110358" cy="1110748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lipse 1"/>
          <p:cNvSpPr/>
          <p:nvPr/>
        </p:nvSpPr>
        <p:spPr>
          <a:xfrm>
            <a:off x="7121637" y="4313537"/>
            <a:ext cx="500089" cy="4607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S1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47" name="Ellipse 1"/>
          <p:cNvSpPr/>
          <p:nvPr/>
        </p:nvSpPr>
        <p:spPr>
          <a:xfrm>
            <a:off x="7147509" y="5041505"/>
            <a:ext cx="500089" cy="4607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S2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48" name="Ellipse 1"/>
          <p:cNvSpPr/>
          <p:nvPr/>
        </p:nvSpPr>
        <p:spPr>
          <a:xfrm>
            <a:off x="7180146" y="5681734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C5B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smtClean="0">
                <a:solidFill>
                  <a:schemeClr val="tx1"/>
                </a:solidFill>
              </a:rPr>
              <a:t>S3</a:t>
            </a:r>
            <a:endParaRPr lang="fr-F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20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8" y="152718"/>
            <a:ext cx="8387532" cy="1371600"/>
          </a:xfrm>
        </p:spPr>
        <p:txBody>
          <a:bodyPr>
            <a:normAutofit/>
          </a:bodyPr>
          <a:lstStyle/>
          <a:p>
            <a:r>
              <a:rPr lang="en-GB" dirty="0" err="1" smtClean="0">
                <a:solidFill>
                  <a:srgbClr val="990000"/>
                </a:solidFill>
              </a:rPr>
              <a:t>UNIque</a:t>
            </a:r>
            <a:r>
              <a:rPr lang="en-GB" dirty="0" smtClean="0">
                <a:solidFill>
                  <a:srgbClr val="990000"/>
                </a:solidFill>
              </a:rPr>
              <a:t> Name Assumption violation</a:t>
            </a: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8807" y="1753304"/>
            <a:ext cx="8525525" cy="2127717"/>
          </a:xfrm>
        </p:spPr>
        <p:txBody>
          <a:bodyPr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C00000"/>
                </a:solidFill>
              </a:rPr>
              <a:t>Principle</a:t>
            </a:r>
            <a:r>
              <a:rPr lang="en-US" sz="1600" b="0" dirty="0" smtClean="0"/>
              <a:t>: detecting erroneous </a:t>
            </a:r>
            <a:r>
              <a:rPr lang="en-US" sz="1600" b="0" dirty="0" err="1" smtClean="0">
                <a:solidFill>
                  <a:srgbClr val="C00000"/>
                </a:solidFill>
              </a:rPr>
              <a:t>owl:sameAs</a:t>
            </a:r>
            <a:r>
              <a:rPr lang="en-US" sz="1600" b="0" dirty="0" smtClean="0"/>
              <a:t> </a:t>
            </a:r>
            <a:r>
              <a:rPr lang="en-US" sz="1600" b="0" dirty="0"/>
              <a:t>links based on </a:t>
            </a:r>
            <a:r>
              <a:rPr lang="en-US" sz="1600" b="0" dirty="0" smtClean="0"/>
              <a:t>Unique </a:t>
            </a:r>
            <a:r>
              <a:rPr lang="en-US" sz="1600" b="0" dirty="0"/>
              <a:t>N</a:t>
            </a:r>
            <a:r>
              <a:rPr lang="en-US" sz="1600" b="0" dirty="0" smtClean="0"/>
              <a:t>ame </a:t>
            </a:r>
            <a:r>
              <a:rPr lang="en-US" sz="1600" b="0" dirty="0"/>
              <a:t>A</a:t>
            </a:r>
            <a:r>
              <a:rPr lang="en-US" sz="1600" b="0" dirty="0" smtClean="0"/>
              <a:t>ssumption</a:t>
            </a:r>
            <a:r>
              <a:rPr lang="en-US" sz="1600" b="0" dirty="0"/>
              <a:t>. These approaches hypothesize that individual datasets preserve the Unique Name Assumption (UNA), and that violations of the UNA are indicative of erroneous identity links</a:t>
            </a:r>
            <a:r>
              <a:rPr lang="en-US" sz="1600" b="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UNA allows to state that: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Every pair of URIs coming from the same source are necessary different. </a:t>
            </a:r>
          </a:p>
          <a:p>
            <a:pPr marL="285750" indent="-285750">
              <a:buFont typeface="Arial" charset="0"/>
              <a:buChar char="•"/>
            </a:pPr>
            <a:endParaRPr lang="en-US" sz="1600" b="0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22</a:t>
            </a:fld>
            <a:endParaRPr lang="fr-FR"/>
          </a:p>
        </p:txBody>
      </p:sp>
      <p:sp>
        <p:nvSpPr>
          <p:cNvPr id="27" name="TextBox 26"/>
          <p:cNvSpPr txBox="1"/>
          <p:nvPr/>
        </p:nvSpPr>
        <p:spPr>
          <a:xfrm>
            <a:off x="4558914" y="1139059"/>
            <a:ext cx="4335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[de </a:t>
            </a:r>
            <a:r>
              <a:rPr lang="en-US" dirty="0" err="1" smtClean="0"/>
              <a:t>Melo</a:t>
            </a:r>
            <a:r>
              <a:rPr lang="en-US" dirty="0" smtClean="0"/>
              <a:t> 2013</a:t>
            </a:r>
            <a:r>
              <a:rPr lang="en-US" dirty="0"/>
              <a:t>, </a:t>
            </a:r>
            <a:r>
              <a:rPr lang="en-US" dirty="0" err="1"/>
              <a:t>Valdestilhas</a:t>
            </a:r>
            <a:r>
              <a:rPr lang="en-US" dirty="0"/>
              <a:t> et al., 2017 ]</a:t>
            </a:r>
          </a:p>
        </p:txBody>
      </p:sp>
      <p:sp>
        <p:nvSpPr>
          <p:cNvPr id="28" name="Content Placeholder 4"/>
          <p:cNvSpPr txBox="1">
            <a:spLocks/>
          </p:cNvSpPr>
          <p:nvPr/>
        </p:nvSpPr>
        <p:spPr>
          <a:xfrm>
            <a:off x="435257" y="2774786"/>
            <a:ext cx="8409473" cy="10136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endParaRPr lang="en-US" sz="1600" b="0" dirty="0"/>
          </a:p>
        </p:txBody>
      </p:sp>
      <p:sp>
        <p:nvSpPr>
          <p:cNvPr id="29" name="Ellipse 1"/>
          <p:cNvSpPr/>
          <p:nvPr/>
        </p:nvSpPr>
        <p:spPr>
          <a:xfrm>
            <a:off x="4485678" y="4535332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C5B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0" name="Ellipse 1"/>
          <p:cNvSpPr/>
          <p:nvPr/>
        </p:nvSpPr>
        <p:spPr>
          <a:xfrm>
            <a:off x="2542951" y="5946892"/>
            <a:ext cx="500089" cy="4607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b8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1" name="Ellipse 1"/>
          <p:cNvSpPr/>
          <p:nvPr/>
        </p:nvSpPr>
        <p:spPr>
          <a:xfrm>
            <a:off x="3543858" y="5745381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C5B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b5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2" name="Ellipse 1"/>
          <p:cNvSpPr/>
          <p:nvPr/>
        </p:nvSpPr>
        <p:spPr>
          <a:xfrm>
            <a:off x="4375320" y="6106783"/>
            <a:ext cx="500089" cy="4607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b9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3" name="Ellipse 1"/>
          <p:cNvSpPr/>
          <p:nvPr/>
        </p:nvSpPr>
        <p:spPr>
          <a:xfrm>
            <a:off x="1087191" y="4190505"/>
            <a:ext cx="500089" cy="4603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b6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4" name="Ellipse 1"/>
          <p:cNvSpPr/>
          <p:nvPr/>
        </p:nvSpPr>
        <p:spPr>
          <a:xfrm>
            <a:off x="2068692" y="4781951"/>
            <a:ext cx="500089" cy="4607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b7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5" name="Ellipse 1"/>
          <p:cNvSpPr/>
          <p:nvPr/>
        </p:nvSpPr>
        <p:spPr>
          <a:xfrm>
            <a:off x="2719759" y="3990966"/>
            <a:ext cx="500089" cy="4607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6" name="Ellipse 1"/>
          <p:cNvSpPr/>
          <p:nvPr/>
        </p:nvSpPr>
        <p:spPr>
          <a:xfrm>
            <a:off x="3451230" y="4765373"/>
            <a:ext cx="500089" cy="4607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b4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138"/>
          <p:cNvCxnSpPr>
            <a:stCxn id="33" idx="6"/>
            <a:endCxn id="35" idx="2"/>
          </p:cNvCxnSpPr>
          <p:nvPr/>
        </p:nvCxnSpPr>
        <p:spPr>
          <a:xfrm flipV="1">
            <a:off x="1587280" y="4221318"/>
            <a:ext cx="1132479" cy="199346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139"/>
          <p:cNvCxnSpPr>
            <a:stCxn id="34" idx="7"/>
            <a:endCxn id="35" idx="3"/>
          </p:cNvCxnSpPr>
          <p:nvPr/>
        </p:nvCxnSpPr>
        <p:spPr>
          <a:xfrm flipV="1">
            <a:off x="2495545" y="4384201"/>
            <a:ext cx="297450" cy="465218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140"/>
          <p:cNvCxnSpPr>
            <a:stCxn id="34" idx="6"/>
            <a:endCxn id="36" idx="2"/>
          </p:cNvCxnSpPr>
          <p:nvPr/>
        </p:nvCxnSpPr>
        <p:spPr>
          <a:xfrm flipV="1">
            <a:off x="2568781" y="4995725"/>
            <a:ext cx="882449" cy="16578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141"/>
          <p:cNvCxnSpPr>
            <a:stCxn id="34" idx="4"/>
            <a:endCxn id="30" idx="1"/>
          </p:cNvCxnSpPr>
          <p:nvPr/>
        </p:nvCxnSpPr>
        <p:spPr>
          <a:xfrm>
            <a:off x="2318737" y="5242654"/>
            <a:ext cx="297450" cy="771706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147"/>
          <p:cNvCxnSpPr>
            <a:stCxn id="30" idx="0"/>
            <a:endCxn id="36" idx="4"/>
          </p:cNvCxnSpPr>
          <p:nvPr/>
        </p:nvCxnSpPr>
        <p:spPr>
          <a:xfrm flipV="1">
            <a:off x="2792996" y="5226076"/>
            <a:ext cx="908279" cy="720816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148"/>
          <p:cNvCxnSpPr>
            <a:stCxn id="30" idx="7"/>
            <a:endCxn id="31" idx="3"/>
          </p:cNvCxnSpPr>
          <p:nvPr/>
        </p:nvCxnSpPr>
        <p:spPr>
          <a:xfrm>
            <a:off x="2969804" y="6014360"/>
            <a:ext cx="647290" cy="124256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166"/>
          <p:cNvCxnSpPr>
            <a:stCxn id="35" idx="6"/>
            <a:endCxn id="29" idx="1"/>
          </p:cNvCxnSpPr>
          <p:nvPr/>
        </p:nvCxnSpPr>
        <p:spPr>
          <a:xfrm>
            <a:off x="3219848" y="4221318"/>
            <a:ext cx="1339066" cy="381482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169"/>
          <p:cNvCxnSpPr>
            <a:stCxn id="29" idx="3"/>
            <a:endCxn id="31" idx="7"/>
          </p:cNvCxnSpPr>
          <p:nvPr/>
        </p:nvCxnSpPr>
        <p:spPr>
          <a:xfrm flipH="1">
            <a:off x="3970711" y="4928567"/>
            <a:ext cx="588203" cy="884282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173"/>
          <p:cNvCxnSpPr>
            <a:stCxn id="32" idx="0"/>
            <a:endCxn id="29" idx="4"/>
          </p:cNvCxnSpPr>
          <p:nvPr/>
        </p:nvCxnSpPr>
        <p:spPr>
          <a:xfrm flipV="1">
            <a:off x="4625365" y="4996035"/>
            <a:ext cx="110358" cy="1110748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lipse 1"/>
          <p:cNvSpPr/>
          <p:nvPr/>
        </p:nvSpPr>
        <p:spPr>
          <a:xfrm>
            <a:off x="7121637" y="4313537"/>
            <a:ext cx="500089" cy="4607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S1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47" name="Ellipse 1"/>
          <p:cNvSpPr/>
          <p:nvPr/>
        </p:nvSpPr>
        <p:spPr>
          <a:xfrm>
            <a:off x="7147509" y="5041505"/>
            <a:ext cx="500089" cy="4607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S2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48" name="Ellipse 1"/>
          <p:cNvSpPr/>
          <p:nvPr/>
        </p:nvSpPr>
        <p:spPr>
          <a:xfrm>
            <a:off x="7180146" y="5681734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C5B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smtClean="0">
                <a:solidFill>
                  <a:schemeClr val="tx1"/>
                </a:solidFill>
              </a:rPr>
              <a:t>S3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49" name="Picture 2" descr="http://1.bp.blogspot.com/-8MPCZ3b2Szg/UB1z3t6Pn7I/AAAAAAAAAAs/QDY4hhVQ5IU/s220/redX2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1415" y="4030893"/>
            <a:ext cx="368256" cy="4910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http://1.bp.blogspot.com/-8MPCZ3b2Szg/UB1z3t6Pn7I/AAAAAAAAAAs/QDY4hhVQ5IU/s220/redX2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1851" y="4781951"/>
            <a:ext cx="368256" cy="4910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http://1.bp.blogspot.com/-8MPCZ3b2Szg/UB1z3t6Pn7I/AAAAAAAAAAs/QDY4hhVQ5IU/s220/redX2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3947" y="5170407"/>
            <a:ext cx="368256" cy="4910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98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8" y="152718"/>
            <a:ext cx="7391401" cy="1371600"/>
          </a:xfrm>
        </p:spPr>
        <p:txBody>
          <a:bodyPr>
            <a:normAutofit/>
          </a:bodyPr>
          <a:lstStyle/>
          <a:p>
            <a:r>
              <a:rPr lang="en-GB" dirty="0" err="1" smtClean="0">
                <a:solidFill>
                  <a:srgbClr val="990000"/>
                </a:solidFill>
              </a:rPr>
              <a:t>UNIque</a:t>
            </a:r>
            <a:r>
              <a:rPr lang="en-GB" dirty="0" smtClean="0">
                <a:solidFill>
                  <a:srgbClr val="990000"/>
                </a:solidFill>
              </a:rPr>
              <a:t> Name Assumption violation</a:t>
            </a: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8807" y="1753304"/>
            <a:ext cx="8525525" cy="2127717"/>
          </a:xfrm>
        </p:spPr>
        <p:txBody>
          <a:bodyPr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C00000"/>
                </a:solidFill>
              </a:rPr>
              <a:t>Principle</a:t>
            </a:r>
            <a:r>
              <a:rPr lang="en-US" sz="1600" b="0" dirty="0" smtClean="0"/>
              <a:t>: detecting erroneous </a:t>
            </a:r>
            <a:r>
              <a:rPr lang="en-US" sz="1600" b="0" dirty="0" err="1" smtClean="0">
                <a:solidFill>
                  <a:srgbClr val="C00000"/>
                </a:solidFill>
              </a:rPr>
              <a:t>owl:sameAs</a:t>
            </a:r>
            <a:r>
              <a:rPr lang="en-US" sz="1600" b="0" dirty="0" smtClean="0"/>
              <a:t> </a:t>
            </a:r>
            <a:r>
              <a:rPr lang="en-US" sz="1600" b="0" dirty="0"/>
              <a:t>links based on </a:t>
            </a:r>
            <a:r>
              <a:rPr lang="en-US" sz="1600" b="0" dirty="0" smtClean="0"/>
              <a:t>Unique </a:t>
            </a:r>
            <a:r>
              <a:rPr lang="en-US" sz="1600" b="0" dirty="0"/>
              <a:t>N</a:t>
            </a:r>
            <a:r>
              <a:rPr lang="en-US" sz="1600" b="0" dirty="0" smtClean="0"/>
              <a:t>ame </a:t>
            </a:r>
            <a:r>
              <a:rPr lang="en-US" sz="1600" b="0" dirty="0"/>
              <a:t>A</a:t>
            </a:r>
            <a:r>
              <a:rPr lang="en-US" sz="1600" b="0" dirty="0" smtClean="0"/>
              <a:t>ssumption</a:t>
            </a:r>
            <a:r>
              <a:rPr lang="en-US" sz="1600" b="0" dirty="0"/>
              <a:t>. These approaches hypothesize that individual datasets preserve the Unique Name Assumption (UNA), and that violations of the UNA are indicative of erroneous identity links</a:t>
            </a:r>
            <a:r>
              <a:rPr lang="en-US" sz="1600" b="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UNA allows to state that: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Every pair of URIs coming from the same source are necessary different.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Each URI of a source S1 cannot be identical to more than one URI of a source S2. </a:t>
            </a:r>
          </a:p>
          <a:p>
            <a:pPr marL="285750" indent="-285750">
              <a:buFont typeface="Arial" charset="0"/>
              <a:buChar char="•"/>
            </a:pPr>
            <a:endParaRPr lang="en-US" sz="1600" b="0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23</a:t>
            </a:fld>
            <a:endParaRPr lang="fr-FR"/>
          </a:p>
        </p:txBody>
      </p:sp>
      <p:sp>
        <p:nvSpPr>
          <p:cNvPr id="27" name="TextBox 26"/>
          <p:cNvSpPr txBox="1"/>
          <p:nvPr/>
        </p:nvSpPr>
        <p:spPr>
          <a:xfrm>
            <a:off x="4558914" y="1139059"/>
            <a:ext cx="4335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[de </a:t>
            </a:r>
            <a:r>
              <a:rPr lang="en-US" dirty="0" err="1" smtClean="0"/>
              <a:t>Melo</a:t>
            </a:r>
            <a:r>
              <a:rPr lang="en-US" dirty="0" smtClean="0"/>
              <a:t> 2013</a:t>
            </a:r>
            <a:r>
              <a:rPr lang="en-US" dirty="0"/>
              <a:t>, </a:t>
            </a:r>
            <a:r>
              <a:rPr lang="en-US" dirty="0" err="1"/>
              <a:t>Valdestilhas</a:t>
            </a:r>
            <a:r>
              <a:rPr lang="en-US" dirty="0"/>
              <a:t> et al., 2017 ]</a:t>
            </a:r>
          </a:p>
        </p:txBody>
      </p:sp>
      <p:sp>
        <p:nvSpPr>
          <p:cNvPr id="28" name="Content Placeholder 4"/>
          <p:cNvSpPr txBox="1">
            <a:spLocks/>
          </p:cNvSpPr>
          <p:nvPr/>
        </p:nvSpPr>
        <p:spPr>
          <a:xfrm>
            <a:off x="435257" y="2774786"/>
            <a:ext cx="8409473" cy="10136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endParaRPr lang="en-US" sz="1600" b="0" dirty="0"/>
          </a:p>
        </p:txBody>
      </p:sp>
      <p:sp>
        <p:nvSpPr>
          <p:cNvPr id="29" name="Ellipse 1"/>
          <p:cNvSpPr/>
          <p:nvPr/>
        </p:nvSpPr>
        <p:spPr>
          <a:xfrm>
            <a:off x="4485678" y="4535332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C5B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0" name="Ellipse 1"/>
          <p:cNvSpPr/>
          <p:nvPr/>
        </p:nvSpPr>
        <p:spPr>
          <a:xfrm>
            <a:off x="2542951" y="5946892"/>
            <a:ext cx="500089" cy="4607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b8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1" name="Ellipse 1"/>
          <p:cNvSpPr/>
          <p:nvPr/>
        </p:nvSpPr>
        <p:spPr>
          <a:xfrm>
            <a:off x="3543858" y="5745381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C5B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b5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2" name="Ellipse 1"/>
          <p:cNvSpPr/>
          <p:nvPr/>
        </p:nvSpPr>
        <p:spPr>
          <a:xfrm>
            <a:off x="4375320" y="6106783"/>
            <a:ext cx="500089" cy="4607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b9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3" name="Ellipse 1"/>
          <p:cNvSpPr/>
          <p:nvPr/>
        </p:nvSpPr>
        <p:spPr>
          <a:xfrm>
            <a:off x="1087191" y="4190505"/>
            <a:ext cx="500089" cy="4603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b6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4" name="Ellipse 1"/>
          <p:cNvSpPr/>
          <p:nvPr/>
        </p:nvSpPr>
        <p:spPr>
          <a:xfrm>
            <a:off x="2068692" y="4781951"/>
            <a:ext cx="500089" cy="4607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b7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5" name="Ellipse 1"/>
          <p:cNvSpPr/>
          <p:nvPr/>
        </p:nvSpPr>
        <p:spPr>
          <a:xfrm>
            <a:off x="2719759" y="3990966"/>
            <a:ext cx="500089" cy="4607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6" name="Ellipse 1"/>
          <p:cNvSpPr/>
          <p:nvPr/>
        </p:nvSpPr>
        <p:spPr>
          <a:xfrm>
            <a:off x="3451230" y="4765373"/>
            <a:ext cx="500089" cy="4607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b4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138"/>
          <p:cNvCxnSpPr>
            <a:stCxn id="33" idx="6"/>
            <a:endCxn id="35" idx="2"/>
          </p:cNvCxnSpPr>
          <p:nvPr/>
        </p:nvCxnSpPr>
        <p:spPr>
          <a:xfrm flipV="1">
            <a:off x="1587280" y="4221318"/>
            <a:ext cx="1132479" cy="199346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139"/>
          <p:cNvCxnSpPr>
            <a:stCxn id="34" idx="7"/>
            <a:endCxn id="35" idx="3"/>
          </p:cNvCxnSpPr>
          <p:nvPr/>
        </p:nvCxnSpPr>
        <p:spPr>
          <a:xfrm flipV="1">
            <a:off x="2495545" y="4384201"/>
            <a:ext cx="297450" cy="465218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140"/>
          <p:cNvCxnSpPr>
            <a:stCxn id="34" idx="6"/>
            <a:endCxn id="36" idx="2"/>
          </p:cNvCxnSpPr>
          <p:nvPr/>
        </p:nvCxnSpPr>
        <p:spPr>
          <a:xfrm flipV="1">
            <a:off x="2568781" y="4995725"/>
            <a:ext cx="882449" cy="16578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141"/>
          <p:cNvCxnSpPr>
            <a:stCxn id="34" idx="4"/>
            <a:endCxn id="30" idx="1"/>
          </p:cNvCxnSpPr>
          <p:nvPr/>
        </p:nvCxnSpPr>
        <p:spPr>
          <a:xfrm>
            <a:off x="2318737" y="5242654"/>
            <a:ext cx="297450" cy="771706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147"/>
          <p:cNvCxnSpPr>
            <a:stCxn id="30" idx="0"/>
            <a:endCxn id="36" idx="4"/>
          </p:cNvCxnSpPr>
          <p:nvPr/>
        </p:nvCxnSpPr>
        <p:spPr>
          <a:xfrm flipV="1">
            <a:off x="2792996" y="5226076"/>
            <a:ext cx="908279" cy="720816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148"/>
          <p:cNvCxnSpPr>
            <a:stCxn id="30" idx="7"/>
            <a:endCxn id="31" idx="3"/>
          </p:cNvCxnSpPr>
          <p:nvPr/>
        </p:nvCxnSpPr>
        <p:spPr>
          <a:xfrm>
            <a:off x="2969804" y="6014360"/>
            <a:ext cx="647290" cy="124256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166"/>
          <p:cNvCxnSpPr>
            <a:stCxn id="35" idx="6"/>
            <a:endCxn id="29" idx="1"/>
          </p:cNvCxnSpPr>
          <p:nvPr/>
        </p:nvCxnSpPr>
        <p:spPr>
          <a:xfrm>
            <a:off x="3219848" y="4221318"/>
            <a:ext cx="1339066" cy="381482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169"/>
          <p:cNvCxnSpPr>
            <a:stCxn id="29" idx="3"/>
            <a:endCxn id="31" idx="7"/>
          </p:cNvCxnSpPr>
          <p:nvPr/>
        </p:nvCxnSpPr>
        <p:spPr>
          <a:xfrm flipH="1">
            <a:off x="3970711" y="4928567"/>
            <a:ext cx="588203" cy="884282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173"/>
          <p:cNvCxnSpPr>
            <a:stCxn id="32" idx="0"/>
            <a:endCxn id="29" idx="4"/>
          </p:cNvCxnSpPr>
          <p:nvPr/>
        </p:nvCxnSpPr>
        <p:spPr>
          <a:xfrm flipV="1">
            <a:off x="4625365" y="4996035"/>
            <a:ext cx="110358" cy="1110748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lipse 1"/>
          <p:cNvSpPr/>
          <p:nvPr/>
        </p:nvSpPr>
        <p:spPr>
          <a:xfrm>
            <a:off x="7121637" y="4313537"/>
            <a:ext cx="500089" cy="4607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S1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47" name="Ellipse 1"/>
          <p:cNvSpPr/>
          <p:nvPr/>
        </p:nvSpPr>
        <p:spPr>
          <a:xfrm>
            <a:off x="7147509" y="5041505"/>
            <a:ext cx="500089" cy="4607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S2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48" name="Ellipse 1"/>
          <p:cNvSpPr/>
          <p:nvPr/>
        </p:nvSpPr>
        <p:spPr>
          <a:xfrm>
            <a:off x="7180146" y="5681734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C5BA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smtClean="0">
                <a:solidFill>
                  <a:schemeClr val="tx1"/>
                </a:solidFill>
              </a:rPr>
              <a:t>S3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49" name="Picture 2" descr="http://1.bp.blogspot.com/-8MPCZ3b2Szg/UB1z3t6Pn7I/AAAAAAAAAAs/QDY4hhVQ5IU/s220/redX2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1415" y="4030893"/>
            <a:ext cx="368256" cy="4910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http://1.bp.blogspot.com/-8MPCZ3b2Szg/UB1z3t6Pn7I/AAAAAAAAAAs/QDY4hhVQ5IU/s220/redX2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1851" y="4781951"/>
            <a:ext cx="368256" cy="4910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http://1.bp.blogspot.com/-8MPCZ3b2Szg/UB1z3t6Pn7I/AAAAAAAAAAs/QDY4hhVQ5IU/s220/redX2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3947" y="5170407"/>
            <a:ext cx="368256" cy="4910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http://1.bp.blogspot.com/-8MPCZ3b2Szg/UB1z3t6Pn7I/AAAAAAAAAAs/QDY4hhVQ5IU/s220/redX2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022179">
            <a:off x="2255547" y="5349144"/>
            <a:ext cx="368256" cy="4910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 descr="http://1.bp.blogspot.com/-8MPCZ3b2Szg/UB1z3t6Pn7I/AAAAAAAAAAs/QDY4hhVQ5IU/s220/redX2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837930">
            <a:off x="3062217" y="5379739"/>
            <a:ext cx="368256" cy="4910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2174466" y="52978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109342" y="52582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9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Screenshot 2018-04-17 16.14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05" y="2193569"/>
            <a:ext cx="3782289" cy="218727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8" y="152718"/>
            <a:ext cx="7391401" cy="137160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990000"/>
                </a:solidFill>
              </a:rPr>
              <a:t>UNA Violation</a:t>
            </a:r>
            <a:br>
              <a:rPr lang="en-GB" dirty="0" smtClean="0">
                <a:solidFill>
                  <a:srgbClr val="990000"/>
                </a:solidFill>
              </a:rPr>
            </a:b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04443" y="1786290"/>
            <a:ext cx="4553295" cy="4316124"/>
          </a:xfrm>
        </p:spPr>
        <p:txBody>
          <a:bodyPr>
            <a:noAutofit/>
          </a:bodyPr>
          <a:lstStyle/>
          <a:p>
            <a:pPr marL="285750" indent="-285750" algn="just">
              <a:buFont typeface="Wingdings" charset="2"/>
              <a:buChar char="§"/>
            </a:pPr>
            <a:r>
              <a:rPr lang="en-US" sz="1800" b="0" dirty="0" smtClean="0"/>
              <a:t>Creates </a:t>
            </a:r>
            <a:r>
              <a:rPr lang="en-US" sz="1800" dirty="0" smtClean="0"/>
              <a:t>undirected labeled graphs </a:t>
            </a:r>
            <a:r>
              <a:rPr lang="en-US" sz="1800" b="0" dirty="0" smtClean="0"/>
              <a:t>from the existing </a:t>
            </a:r>
            <a:r>
              <a:rPr lang="en-US" sz="1800" b="0" dirty="0" err="1" smtClean="0"/>
              <a:t>owl:sameAs</a:t>
            </a:r>
            <a:r>
              <a:rPr lang="en-US" sz="1800" b="0" dirty="0" smtClean="0"/>
              <a:t> links. </a:t>
            </a:r>
          </a:p>
          <a:p>
            <a:pPr marL="285750" indent="-285750" algn="just">
              <a:buFont typeface="Wingdings" charset="2"/>
              <a:buChar char="§"/>
            </a:pPr>
            <a:r>
              <a:rPr lang="en-US" sz="1800" b="0" dirty="0" smtClean="0"/>
              <a:t>Considers a set of </a:t>
            </a:r>
            <a:r>
              <a:rPr lang="en-US" sz="1800" dirty="0" smtClean="0"/>
              <a:t>distinctness constraints</a:t>
            </a:r>
            <a:r>
              <a:rPr lang="en-US" sz="1800" b="0" dirty="0" smtClean="0"/>
              <a:t> to consider exceptions. 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24</a:t>
            </a:fld>
            <a:endParaRPr lang="fr-FR"/>
          </a:p>
        </p:txBody>
      </p:sp>
      <p:sp>
        <p:nvSpPr>
          <p:cNvPr id="27" name="TextBox 26"/>
          <p:cNvSpPr txBox="1"/>
          <p:nvPr/>
        </p:nvSpPr>
        <p:spPr>
          <a:xfrm>
            <a:off x="6610532" y="1139059"/>
            <a:ext cx="177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[de </a:t>
            </a:r>
            <a:r>
              <a:rPr lang="en-US" dirty="0" err="1" smtClean="0"/>
              <a:t>Melo</a:t>
            </a:r>
            <a:r>
              <a:rPr lang="en-US" dirty="0" smtClean="0"/>
              <a:t> 2013]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71117" y="4757709"/>
            <a:ext cx="4169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/>
              <a:t>D</a:t>
            </a:r>
            <a:r>
              <a:rPr lang="fr-FR" sz="1600" baseline="-25000" dirty="0" smtClean="0"/>
              <a:t>i</a:t>
            </a:r>
            <a:r>
              <a:rPr lang="fr-FR" sz="1600" dirty="0" smtClean="0"/>
              <a:t>({</a:t>
            </a:r>
            <a:r>
              <a:rPr lang="fr-FR" sz="1600" dirty="0" err="1" smtClean="0"/>
              <a:t>dbpedia:Paul</a:t>
            </a:r>
            <a:r>
              <a:rPr lang="fr-FR" sz="1600" dirty="0"/>
              <a:t>, </a:t>
            </a:r>
            <a:r>
              <a:rPr lang="fr-FR" sz="1600" dirty="0" err="1"/>
              <a:t>dbpedia:Paulie</a:t>
            </a:r>
            <a:r>
              <a:rPr lang="fr-FR" sz="1600" dirty="0"/>
              <a:t>(</a:t>
            </a:r>
            <a:r>
              <a:rPr lang="fr-FR" sz="1600" dirty="0" err="1"/>
              <a:t>redirect</a:t>
            </a:r>
            <a:r>
              <a:rPr lang="fr-FR" sz="1600" dirty="0"/>
              <a:t>)}, </a:t>
            </a:r>
            <a:endParaRPr lang="fr-FR" sz="1600" dirty="0" smtClean="0"/>
          </a:p>
          <a:p>
            <a:r>
              <a:rPr lang="fr-FR" sz="1600" dirty="0" smtClean="0"/>
              <a:t>     {</a:t>
            </a:r>
            <a:r>
              <a:rPr lang="fr-FR" sz="1600" dirty="0" err="1"/>
              <a:t>dbpedia:Paula</a:t>
            </a:r>
            <a:r>
              <a:rPr lang="fr-FR" sz="1600" dirty="0"/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40466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en angle 30"/>
          <p:cNvCxnSpPr/>
          <p:nvPr/>
        </p:nvCxnSpPr>
        <p:spPr>
          <a:xfrm rot="10800000" flipH="1" flipV="1">
            <a:off x="5079554" y="2473953"/>
            <a:ext cx="97688" cy="1642070"/>
          </a:xfrm>
          <a:prstGeom prst="bentConnector3">
            <a:avLst>
              <a:gd name="adj1" fmla="val -234010"/>
            </a:avLst>
          </a:prstGeom>
          <a:ln w="5715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Screenshot 2018-04-17 16.14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05" y="2193569"/>
            <a:ext cx="3782289" cy="218727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8" y="152718"/>
            <a:ext cx="7391401" cy="137160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990000"/>
                </a:solidFill>
              </a:rPr>
              <a:t>UNA </a:t>
            </a:r>
            <a:r>
              <a:rPr lang="en-GB" dirty="0" err="1" smtClean="0">
                <a:solidFill>
                  <a:srgbClr val="990000"/>
                </a:solidFill>
              </a:rPr>
              <a:t>violatioN</a:t>
            </a:r>
            <a:r>
              <a:rPr lang="en-GB" dirty="0" smtClean="0">
                <a:solidFill>
                  <a:srgbClr val="990000"/>
                </a:solidFill>
              </a:rPr>
              <a:t/>
            </a:r>
            <a:br>
              <a:rPr lang="en-GB" dirty="0" smtClean="0">
                <a:solidFill>
                  <a:srgbClr val="990000"/>
                </a:solidFill>
              </a:rPr>
            </a:b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04443" y="1786290"/>
            <a:ext cx="4553295" cy="4316124"/>
          </a:xfrm>
        </p:spPr>
        <p:txBody>
          <a:bodyPr>
            <a:noAutofit/>
          </a:bodyPr>
          <a:lstStyle/>
          <a:p>
            <a:pPr marL="285750" indent="-285750" algn="just">
              <a:buFont typeface="Wingdings" charset="2"/>
              <a:buChar char="§"/>
            </a:pPr>
            <a:r>
              <a:rPr lang="en-US" sz="1800" b="0" dirty="0" smtClean="0"/>
              <a:t>Creates </a:t>
            </a:r>
            <a:r>
              <a:rPr lang="en-US" sz="1800" dirty="0" smtClean="0"/>
              <a:t>undirected labeled graphs </a:t>
            </a:r>
            <a:r>
              <a:rPr lang="en-US" sz="1800" b="0" dirty="0" smtClean="0"/>
              <a:t>from the existing </a:t>
            </a:r>
            <a:r>
              <a:rPr lang="en-US" sz="1800" b="0" dirty="0" err="1" smtClean="0"/>
              <a:t>owl:sameAs</a:t>
            </a:r>
            <a:r>
              <a:rPr lang="en-US" sz="1800" b="0" dirty="0" smtClean="0"/>
              <a:t> links. </a:t>
            </a:r>
          </a:p>
          <a:p>
            <a:pPr marL="285750" indent="-285750" algn="just">
              <a:buFont typeface="Wingdings" charset="2"/>
              <a:buChar char="§"/>
            </a:pPr>
            <a:r>
              <a:rPr lang="en-US" sz="1800" b="0" dirty="0" smtClean="0"/>
              <a:t>Considers a set of </a:t>
            </a:r>
            <a:r>
              <a:rPr lang="en-US" sz="1800" dirty="0" smtClean="0"/>
              <a:t>distinctness constraints</a:t>
            </a:r>
            <a:r>
              <a:rPr lang="en-US" sz="1800" b="0" dirty="0" smtClean="0"/>
              <a:t> to consider exceptions. 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800" b="0" dirty="0"/>
              <a:t>Considers the problem of computing</a:t>
            </a:r>
            <a:r>
              <a:rPr lang="en-US" sz="1800" dirty="0"/>
              <a:t> </a:t>
            </a:r>
            <a:r>
              <a:rPr lang="en-US" sz="1800" b="0" dirty="0"/>
              <a:t>the</a:t>
            </a:r>
            <a:r>
              <a:rPr lang="en-US" sz="1800" dirty="0"/>
              <a:t> minimum cut </a:t>
            </a:r>
            <a:r>
              <a:rPr lang="en-US" sz="1800" b="0" dirty="0"/>
              <a:t>(NP-Hard Problem) </a:t>
            </a:r>
            <a:endParaRPr lang="en-US" sz="1800" b="0" dirty="0" smtClean="0"/>
          </a:p>
          <a:p>
            <a:pPr marL="285750" indent="-285750" algn="just">
              <a:buFont typeface="Wingdings" charset="2"/>
              <a:buChar char="§"/>
            </a:pPr>
            <a:r>
              <a:rPr lang="en-US" sz="1800" b="0" dirty="0" smtClean="0"/>
              <a:t>Uses a </a:t>
            </a:r>
            <a:r>
              <a:rPr lang="en-US" sz="1800" dirty="0" smtClean="0"/>
              <a:t>linear </a:t>
            </a:r>
            <a:r>
              <a:rPr lang="en-US" sz="1800" dirty="0"/>
              <a:t>program relaxation algorithm</a:t>
            </a:r>
            <a:r>
              <a:rPr lang="en-US" sz="1800" b="0" dirty="0"/>
              <a:t>, </a:t>
            </a:r>
            <a:r>
              <a:rPr lang="en-US" sz="1800" b="0" dirty="0" smtClean="0"/>
              <a:t>that aims at deleting </a:t>
            </a:r>
            <a:r>
              <a:rPr lang="en-US" sz="1800" b="0" dirty="0"/>
              <a:t>the minimal number of edges </a:t>
            </a:r>
            <a:r>
              <a:rPr lang="en-US" sz="1800" b="0" dirty="0" smtClean="0"/>
              <a:t>to ensure the UNA. 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25</a:t>
            </a:fld>
            <a:endParaRPr lang="fr-FR"/>
          </a:p>
        </p:txBody>
      </p:sp>
      <p:sp>
        <p:nvSpPr>
          <p:cNvPr id="27" name="TextBox 26"/>
          <p:cNvSpPr txBox="1"/>
          <p:nvPr/>
        </p:nvSpPr>
        <p:spPr>
          <a:xfrm>
            <a:off x="6610532" y="1139059"/>
            <a:ext cx="177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[de </a:t>
            </a:r>
            <a:r>
              <a:rPr lang="en-US" dirty="0" err="1" smtClean="0"/>
              <a:t>Melo</a:t>
            </a:r>
            <a:r>
              <a:rPr lang="en-US" dirty="0" smtClean="0"/>
              <a:t> 2013]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71117" y="4757709"/>
            <a:ext cx="4169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/>
              <a:t>D</a:t>
            </a:r>
            <a:r>
              <a:rPr lang="fr-FR" sz="1600" baseline="-25000" dirty="0" smtClean="0"/>
              <a:t>i</a:t>
            </a:r>
            <a:r>
              <a:rPr lang="fr-FR" sz="1600" dirty="0" smtClean="0"/>
              <a:t>({</a:t>
            </a:r>
            <a:r>
              <a:rPr lang="fr-FR" sz="1600" dirty="0" err="1" smtClean="0"/>
              <a:t>dbpedia:Paul</a:t>
            </a:r>
            <a:r>
              <a:rPr lang="fr-FR" sz="1600" dirty="0"/>
              <a:t>, </a:t>
            </a:r>
            <a:r>
              <a:rPr lang="fr-FR" sz="1600" dirty="0" err="1"/>
              <a:t>dbpedia:Paulie</a:t>
            </a:r>
            <a:r>
              <a:rPr lang="fr-FR" sz="1600" dirty="0"/>
              <a:t>(</a:t>
            </a:r>
            <a:r>
              <a:rPr lang="fr-FR" sz="1600" dirty="0" err="1"/>
              <a:t>redirect</a:t>
            </a:r>
            <a:r>
              <a:rPr lang="fr-FR" sz="1600" dirty="0"/>
              <a:t>)}, </a:t>
            </a:r>
            <a:endParaRPr lang="fr-FR" sz="1600" dirty="0" smtClean="0"/>
          </a:p>
          <a:p>
            <a:r>
              <a:rPr lang="fr-FR" sz="1600" dirty="0" smtClean="0"/>
              <a:t>     {</a:t>
            </a:r>
            <a:r>
              <a:rPr lang="fr-FR" sz="1600" dirty="0" err="1"/>
              <a:t>dbpedia:Paula</a:t>
            </a:r>
            <a:r>
              <a:rPr lang="fr-FR" sz="1600" dirty="0"/>
              <a:t>})</a:t>
            </a:r>
          </a:p>
        </p:txBody>
      </p:sp>
      <p:cxnSp>
        <p:nvCxnSpPr>
          <p:cNvPr id="9" name="Connecteur droit 7"/>
          <p:cNvCxnSpPr/>
          <p:nvPr/>
        </p:nvCxnSpPr>
        <p:spPr>
          <a:xfrm flipH="1" flipV="1">
            <a:off x="6185345" y="2605905"/>
            <a:ext cx="1402010" cy="16492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11"/>
          <p:cNvCxnSpPr/>
          <p:nvPr/>
        </p:nvCxnSpPr>
        <p:spPr>
          <a:xfrm flipH="1">
            <a:off x="6185345" y="2622397"/>
            <a:ext cx="1402010" cy="135242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79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224464" y="1905821"/>
            <a:ext cx="3924301" cy="4652663"/>
          </a:xfrm>
        </p:spPr>
        <p:txBody>
          <a:bodyPr>
            <a:noAutofit/>
          </a:bodyPr>
          <a:lstStyle/>
          <a:p>
            <a:r>
              <a:rPr lang="en-GB" sz="1600" dirty="0" smtClean="0">
                <a:solidFill>
                  <a:srgbClr val="C00000"/>
                </a:solidFill>
              </a:rPr>
              <a:t>Datasets </a:t>
            </a:r>
          </a:p>
          <a:p>
            <a:endParaRPr lang="en-GB" sz="1600" dirty="0" smtClean="0">
              <a:solidFill>
                <a:srgbClr val="C00000"/>
              </a:solidFill>
            </a:endParaRPr>
          </a:p>
          <a:p>
            <a:endParaRPr lang="en-GB" sz="1600" dirty="0">
              <a:solidFill>
                <a:srgbClr val="C00000"/>
              </a:solidFill>
            </a:endParaRPr>
          </a:p>
          <a:p>
            <a:endParaRPr lang="en-GB" sz="1600" dirty="0" smtClean="0">
              <a:solidFill>
                <a:srgbClr val="C00000"/>
              </a:solidFill>
            </a:endParaRPr>
          </a:p>
          <a:p>
            <a:endParaRPr lang="en-GB" sz="1600" dirty="0" smtClean="0">
              <a:solidFill>
                <a:srgbClr val="C00000"/>
              </a:solidFill>
            </a:endParaRPr>
          </a:p>
          <a:p>
            <a:endParaRPr lang="en-GB" sz="1600" dirty="0" smtClean="0">
              <a:solidFill>
                <a:srgbClr val="C00000"/>
              </a:solidFill>
            </a:endParaRPr>
          </a:p>
          <a:p>
            <a:endParaRPr lang="en-GB" sz="400" dirty="0" smtClean="0">
              <a:solidFill>
                <a:srgbClr val="C00000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8" y="152718"/>
            <a:ext cx="7391401" cy="137160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990000"/>
                </a:solidFill>
              </a:rPr>
              <a:t>UNA violation</a:t>
            </a:r>
            <a:br>
              <a:rPr lang="en-GB" dirty="0" smtClean="0">
                <a:solidFill>
                  <a:srgbClr val="990000"/>
                </a:solidFill>
              </a:rPr>
            </a:b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26</a:t>
            </a:fld>
            <a:endParaRPr lang="fr-FR"/>
          </a:p>
        </p:txBody>
      </p:sp>
      <p:sp>
        <p:nvSpPr>
          <p:cNvPr id="27" name="TextBox 26"/>
          <p:cNvSpPr txBox="1"/>
          <p:nvPr/>
        </p:nvSpPr>
        <p:spPr>
          <a:xfrm>
            <a:off x="6610532" y="1139059"/>
            <a:ext cx="177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[de </a:t>
            </a:r>
            <a:r>
              <a:rPr lang="en-US" dirty="0" err="1" smtClean="0"/>
              <a:t>Melo</a:t>
            </a:r>
            <a:r>
              <a:rPr lang="en-US" dirty="0" smtClean="0"/>
              <a:t> 2013]</a:t>
            </a:r>
            <a:endParaRPr lang="en-US" dirty="0"/>
          </a:p>
        </p:txBody>
      </p:sp>
      <p:pic>
        <p:nvPicPr>
          <p:cNvPr id="9" name="Picture 1027" descr="http://www.parascript.com/wp-content/uploads/2013/08/icon38Improvemen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383" y="189736"/>
            <a:ext cx="967171" cy="72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53359" y="1150841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Evaluation LOD Data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045236"/>
              </p:ext>
            </p:extLst>
          </p:nvPr>
        </p:nvGraphicFramePr>
        <p:xfrm>
          <a:off x="292099" y="2352099"/>
          <a:ext cx="8458200" cy="177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8201"/>
                <a:gridCol w="774700"/>
                <a:gridCol w="1157666"/>
                <a:gridCol w="1304488"/>
                <a:gridCol w="1309746"/>
                <a:gridCol w="180339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#URI</a:t>
                      </a:r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Relevant Predicates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644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#</a:t>
                      </a:r>
                      <a:r>
                        <a:rPr lang="en-US" dirty="0" err="1" smtClean="0"/>
                        <a:t>sameAs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dirty="0" err="1" smtClean="0"/>
                        <a:t>skos:closeMatch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#</a:t>
                      </a:r>
                      <a:r>
                        <a:rPr lang="en-US" dirty="0" err="1" smtClean="0"/>
                        <a:t>skos:exactMatch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#:</a:t>
                      </a:r>
                      <a:r>
                        <a:rPr lang="en-US" dirty="0" err="1" smtClean="0"/>
                        <a:t>differentFrom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dirty="0" smtClean="0"/>
                        <a:t>BTC2011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~4M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~3.5M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125,313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22,398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u="sng" dirty="0" err="1" smtClean="0"/>
                        <a:t>sameas.org</a:t>
                      </a:r>
                      <a:r>
                        <a:rPr lang="en-GB" sz="1800" b="0" dirty="0" smtClean="0"/>
                        <a:t> 2011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~31M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22.4M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45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224464" y="1905821"/>
            <a:ext cx="3924301" cy="4652663"/>
          </a:xfrm>
        </p:spPr>
        <p:txBody>
          <a:bodyPr>
            <a:noAutofit/>
          </a:bodyPr>
          <a:lstStyle/>
          <a:p>
            <a:r>
              <a:rPr lang="en-GB" sz="1600" dirty="0" smtClean="0">
                <a:solidFill>
                  <a:srgbClr val="C00000"/>
                </a:solidFill>
              </a:rPr>
              <a:t>Datasets </a:t>
            </a:r>
          </a:p>
          <a:p>
            <a:endParaRPr lang="en-GB" sz="1600" dirty="0" smtClean="0">
              <a:solidFill>
                <a:srgbClr val="C00000"/>
              </a:solidFill>
            </a:endParaRPr>
          </a:p>
          <a:p>
            <a:endParaRPr lang="en-GB" sz="1600" dirty="0">
              <a:solidFill>
                <a:srgbClr val="C00000"/>
              </a:solidFill>
            </a:endParaRPr>
          </a:p>
          <a:p>
            <a:endParaRPr lang="en-GB" sz="1600" dirty="0" smtClean="0">
              <a:solidFill>
                <a:srgbClr val="C00000"/>
              </a:solidFill>
            </a:endParaRPr>
          </a:p>
          <a:p>
            <a:endParaRPr lang="en-GB" sz="1600" dirty="0" smtClean="0">
              <a:solidFill>
                <a:srgbClr val="C00000"/>
              </a:solidFill>
            </a:endParaRPr>
          </a:p>
          <a:p>
            <a:endParaRPr lang="en-GB" sz="1600" dirty="0" smtClean="0">
              <a:solidFill>
                <a:srgbClr val="C00000"/>
              </a:solidFill>
            </a:endParaRPr>
          </a:p>
          <a:p>
            <a:endParaRPr lang="en-GB" sz="400" dirty="0" smtClean="0">
              <a:solidFill>
                <a:srgbClr val="C00000"/>
              </a:solidFill>
            </a:endParaRPr>
          </a:p>
          <a:p>
            <a:r>
              <a:rPr lang="en-GB" sz="1600" dirty="0" smtClean="0">
                <a:solidFill>
                  <a:srgbClr val="C00000"/>
                </a:solidFill>
              </a:rPr>
              <a:t>Results</a:t>
            </a:r>
          </a:p>
          <a:p>
            <a:pPr marL="285750" indent="-285750">
              <a:buFont typeface="Wingdings" charset="2"/>
              <a:buChar char="§"/>
            </a:pPr>
            <a:r>
              <a:rPr lang="en-GB" sz="1600" b="0" dirty="0" smtClean="0"/>
              <a:t>½ million of UNA violation</a:t>
            </a:r>
          </a:p>
          <a:p>
            <a:pPr marL="285750" indent="-285750">
              <a:buFont typeface="Wingdings" charset="2"/>
              <a:buChar char="§"/>
            </a:pPr>
            <a:r>
              <a:rPr lang="en-GB" sz="1600" b="0" dirty="0" smtClean="0"/>
              <a:t>Several </a:t>
            </a:r>
            <a:r>
              <a:rPr lang="en-GB" sz="1600" dirty="0"/>
              <a:t>hundred thousand </a:t>
            </a:r>
            <a:r>
              <a:rPr lang="en-GB" sz="1600" b="0" dirty="0" err="1"/>
              <a:t>sameAs</a:t>
            </a:r>
            <a:r>
              <a:rPr lang="en-GB" sz="1600" b="0" dirty="0"/>
              <a:t> edges are removed automatically. </a:t>
            </a:r>
            <a:endParaRPr lang="en-GB" sz="1600" b="0" dirty="0" smtClean="0"/>
          </a:p>
          <a:p>
            <a:pPr marL="285750" indent="-285750">
              <a:buFont typeface="Wingdings" charset="2"/>
              <a:buChar char="§"/>
            </a:pPr>
            <a:r>
              <a:rPr lang="en-GB" sz="1600" b="0" dirty="0" smtClean="0"/>
              <a:t># edges removed &lt; # constraint violations</a:t>
            </a:r>
          </a:p>
          <a:p>
            <a:endParaRPr lang="en-GB" sz="1600" b="0" dirty="0">
              <a:solidFill>
                <a:srgbClr val="C00000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8" y="152718"/>
            <a:ext cx="7391401" cy="137160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990000"/>
                </a:solidFill>
              </a:rPr>
              <a:t>UNA violation</a:t>
            </a:r>
            <a:br>
              <a:rPr lang="en-GB" dirty="0" smtClean="0">
                <a:solidFill>
                  <a:srgbClr val="990000"/>
                </a:solidFill>
              </a:rPr>
            </a:b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27</a:t>
            </a:fld>
            <a:endParaRPr lang="fr-FR"/>
          </a:p>
        </p:txBody>
      </p:sp>
      <p:sp>
        <p:nvSpPr>
          <p:cNvPr id="27" name="TextBox 26"/>
          <p:cNvSpPr txBox="1"/>
          <p:nvPr/>
        </p:nvSpPr>
        <p:spPr>
          <a:xfrm>
            <a:off x="6610532" y="1139059"/>
            <a:ext cx="177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[de </a:t>
            </a:r>
            <a:r>
              <a:rPr lang="en-US" dirty="0" err="1" smtClean="0"/>
              <a:t>Melo</a:t>
            </a:r>
            <a:r>
              <a:rPr lang="en-US" dirty="0" smtClean="0"/>
              <a:t> 2013]</a:t>
            </a:r>
            <a:endParaRPr lang="en-US" dirty="0"/>
          </a:p>
        </p:txBody>
      </p:sp>
      <p:pic>
        <p:nvPicPr>
          <p:cNvPr id="9" name="Picture 1027" descr="http://www.parascript.com/wp-content/uploads/2013/08/icon38Improvemen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383" y="189736"/>
            <a:ext cx="967171" cy="72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53359" y="1150841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Evaluation LOD Data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6" name="Image 9" descr="Screenshot 2018-04-17 17.25.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00" y="4560408"/>
            <a:ext cx="4924969" cy="151743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5801860" y="5046009"/>
            <a:ext cx="3266266" cy="3371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92099" y="2352099"/>
          <a:ext cx="8458200" cy="177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8201"/>
                <a:gridCol w="774700"/>
                <a:gridCol w="1157666"/>
                <a:gridCol w="1304488"/>
                <a:gridCol w="1309746"/>
                <a:gridCol w="180339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#URI</a:t>
                      </a:r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Relevant Predicates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644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#</a:t>
                      </a:r>
                      <a:r>
                        <a:rPr lang="en-US" dirty="0" err="1" smtClean="0"/>
                        <a:t>sameAs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dirty="0" err="1" smtClean="0"/>
                        <a:t>skos:closeMatch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#</a:t>
                      </a:r>
                      <a:r>
                        <a:rPr lang="en-US" dirty="0" err="1" smtClean="0"/>
                        <a:t>skos:exactMatch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#:</a:t>
                      </a:r>
                      <a:r>
                        <a:rPr lang="en-US" dirty="0" err="1" smtClean="0"/>
                        <a:t>differentFrom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dirty="0" smtClean="0"/>
                        <a:t>BTC2011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~4M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~3.5M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125,313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22,398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u="sng" dirty="0" err="1" smtClean="0"/>
                        <a:t>sameas.org</a:t>
                      </a:r>
                      <a:r>
                        <a:rPr lang="en-GB" sz="1800" b="0" dirty="0" smtClean="0"/>
                        <a:t> 2011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~31M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22.4M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02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045991" y="1585506"/>
            <a:ext cx="6045203" cy="4190682"/>
            <a:chOff x="466179" y="1556346"/>
            <a:chExt cx="6965980" cy="4621170"/>
          </a:xfrm>
        </p:grpSpPr>
        <p:grpSp>
          <p:nvGrpSpPr>
            <p:cNvPr id="7" name="Group 6"/>
            <p:cNvGrpSpPr/>
            <p:nvPr/>
          </p:nvGrpSpPr>
          <p:grpSpPr>
            <a:xfrm>
              <a:off x="466179" y="1556346"/>
              <a:ext cx="6965980" cy="4621170"/>
              <a:chOff x="2155911" y="1849313"/>
              <a:chExt cx="6371400" cy="445911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5911" y="1849313"/>
                <a:ext cx="6371400" cy="4459111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317898" y="4274289"/>
                <a:ext cx="4295553" cy="19032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5708605" y="3944679"/>
              <a:ext cx="1681022" cy="9499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8" y="152718"/>
            <a:ext cx="7391401" cy="137160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990000"/>
                </a:solidFill>
              </a:rPr>
              <a:t>UNA violation</a:t>
            </a:r>
            <a:br>
              <a:rPr lang="en-GB" dirty="0" smtClean="0">
                <a:solidFill>
                  <a:srgbClr val="990000"/>
                </a:solidFill>
              </a:rPr>
            </a:b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8" y="4144078"/>
            <a:ext cx="8191235" cy="1663898"/>
          </a:xfrm>
        </p:spPr>
        <p:txBody>
          <a:bodyPr>
            <a:no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600" b="0" dirty="0" smtClean="0"/>
              <a:t>Efficient generation of </a:t>
            </a:r>
            <a:r>
              <a:rPr lang="en-US" sz="1600" b="0" i="1" dirty="0" smtClean="0"/>
              <a:t>e</a:t>
            </a:r>
            <a:r>
              <a:rPr lang="en-US" sz="1600" b="0" dirty="0" smtClean="0"/>
              <a:t>quivalence classes based on </a:t>
            </a:r>
            <a:r>
              <a:rPr lang="en-US" sz="1600" b="0" i="1" dirty="0"/>
              <a:t>Union Find </a:t>
            </a:r>
            <a:r>
              <a:rPr lang="en-US" sz="1600" b="0" dirty="0" smtClean="0"/>
              <a:t>algorithm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>
                <a:solidFill>
                  <a:srgbClr val="C00000"/>
                </a:solidFill>
              </a:rPr>
              <a:t>Erroneous links</a:t>
            </a:r>
            <a:r>
              <a:rPr lang="en-US" sz="1600" b="0" dirty="0" smtClean="0"/>
              <a:t>: detection of resources sharing the </a:t>
            </a:r>
            <a:r>
              <a:rPr lang="en-US" sz="1600" dirty="0" smtClean="0"/>
              <a:t>same </a:t>
            </a:r>
            <a:r>
              <a:rPr lang="en-US" sz="1600" dirty="0"/>
              <a:t>equivalence </a:t>
            </a:r>
            <a:r>
              <a:rPr lang="en-US" sz="1600" b="0" dirty="0"/>
              <a:t>class </a:t>
            </a:r>
            <a:r>
              <a:rPr lang="en-US" sz="1600" b="0" dirty="0" smtClean="0"/>
              <a:t>and the </a:t>
            </a:r>
            <a:r>
              <a:rPr lang="en-US" sz="1600" dirty="0"/>
              <a:t>same dataset</a:t>
            </a:r>
            <a:r>
              <a:rPr lang="en-US" sz="1600" b="0" dirty="0"/>
              <a:t>. </a:t>
            </a:r>
            <a:endParaRPr lang="en-US" sz="1600" b="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>
                <a:solidFill>
                  <a:srgbClr val="C00000"/>
                </a:solidFill>
              </a:rPr>
              <a:t>Rate </a:t>
            </a:r>
            <a:r>
              <a:rPr lang="en-US" sz="1600" dirty="0">
                <a:solidFill>
                  <a:srgbClr val="C00000"/>
                </a:solidFill>
              </a:rPr>
              <a:t>of consistent resources </a:t>
            </a:r>
            <a:r>
              <a:rPr lang="en-US" sz="1600" b="0" dirty="0"/>
              <a:t>inside </a:t>
            </a:r>
            <a:r>
              <a:rPr lang="en-US" sz="1600" b="0" dirty="0" smtClean="0"/>
              <a:t>an equivalence class</a:t>
            </a:r>
            <a:endParaRPr lang="en-US" sz="1600" b="0" dirty="0"/>
          </a:p>
          <a:p>
            <a:pPr marL="285750" indent="-285750">
              <a:buFont typeface="Wingdings" charset="2"/>
              <a:buChar char="§"/>
            </a:pPr>
            <a:endParaRPr lang="en-US" sz="1600" b="0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28</a:t>
            </a:fld>
            <a:endParaRPr lang="fr-FR"/>
          </a:p>
        </p:txBody>
      </p:sp>
      <p:sp>
        <p:nvSpPr>
          <p:cNvPr id="27" name="TextBox 26"/>
          <p:cNvSpPr txBox="1"/>
          <p:nvPr/>
        </p:nvSpPr>
        <p:spPr>
          <a:xfrm>
            <a:off x="5839074" y="1187014"/>
            <a:ext cx="280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[</a:t>
            </a:r>
            <a:r>
              <a:rPr lang="en-US" dirty="0" err="1" smtClean="0"/>
              <a:t>Valdestilhas</a:t>
            </a:r>
            <a:r>
              <a:rPr lang="en-US" dirty="0" smtClean="0"/>
              <a:t> </a:t>
            </a:r>
            <a:r>
              <a:rPr lang="en-US" dirty="0"/>
              <a:t>et al., 2017 ]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40" y="5456733"/>
            <a:ext cx="2667939" cy="10547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47479" y="5576277"/>
            <a:ext cx="4580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b="1" dirty="0" smtClean="0"/>
              <a:t>P</a:t>
            </a:r>
            <a:r>
              <a:rPr lang="en-US" sz="1600" dirty="0" smtClean="0"/>
              <a:t> contains only </a:t>
            </a:r>
            <a:r>
              <a:rPr lang="en-US" sz="1600" dirty="0"/>
              <a:t>resources </a:t>
            </a:r>
            <a:r>
              <a:rPr lang="en-US" sz="1600" dirty="0" smtClean="0"/>
              <a:t>belonging </a:t>
            </a:r>
            <a:r>
              <a:rPr lang="en-US" sz="1600" dirty="0"/>
              <a:t>to the same dataset</a:t>
            </a:r>
            <a:r>
              <a:rPr lang="en-US" sz="16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b="1" dirty="0" smtClean="0"/>
              <a:t>P</a:t>
            </a:r>
            <a:r>
              <a:rPr lang="en-US" sz="1600" b="1" baseline="30000" dirty="0" smtClean="0"/>
              <a:t>−</a:t>
            </a:r>
            <a:r>
              <a:rPr lang="en-US" sz="1600" b="1" dirty="0" smtClean="0"/>
              <a:t> </a:t>
            </a:r>
            <a:r>
              <a:rPr lang="en-US" sz="1600" dirty="0"/>
              <a:t>is the set of </a:t>
            </a:r>
            <a:r>
              <a:rPr lang="en-US" sz="1600" dirty="0" smtClean="0"/>
              <a:t>consistent </a:t>
            </a:r>
            <a:r>
              <a:rPr lang="en-US" sz="1600" dirty="0"/>
              <a:t>resources 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0720" y="1592134"/>
            <a:ext cx="6005809" cy="233372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67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8" y="152718"/>
            <a:ext cx="7391401" cy="137160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990000"/>
                </a:solidFill>
              </a:rPr>
              <a:t>UNA violation</a:t>
            </a:r>
            <a:br>
              <a:rPr lang="en-GB" dirty="0" smtClean="0">
                <a:solidFill>
                  <a:srgbClr val="990000"/>
                </a:solidFill>
              </a:rPr>
            </a:b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29</a:t>
            </a:fld>
            <a:endParaRPr lang="fr-FR"/>
          </a:p>
        </p:txBody>
      </p:sp>
      <p:sp>
        <p:nvSpPr>
          <p:cNvPr id="27" name="TextBox 26"/>
          <p:cNvSpPr txBox="1"/>
          <p:nvPr/>
        </p:nvSpPr>
        <p:spPr>
          <a:xfrm>
            <a:off x="6062664" y="1125198"/>
            <a:ext cx="280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Valdestilhas</a:t>
            </a:r>
            <a:r>
              <a:rPr lang="en-US" dirty="0" smtClean="0"/>
              <a:t> </a:t>
            </a:r>
            <a:r>
              <a:rPr lang="en-US" dirty="0"/>
              <a:t>et al., 2017 ]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835" y="1923240"/>
            <a:ext cx="4198719" cy="2411721"/>
          </a:xfrm>
        </p:spPr>
      </p:pic>
      <p:sp>
        <p:nvSpPr>
          <p:cNvPr id="15" name="TextBox 14"/>
          <p:cNvSpPr txBox="1"/>
          <p:nvPr/>
        </p:nvSpPr>
        <p:spPr>
          <a:xfrm>
            <a:off x="241948" y="4684609"/>
            <a:ext cx="8521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charset="2"/>
              <a:buChar char="§"/>
            </a:pPr>
            <a:endParaRPr lang="cs-CZ" sz="1600" dirty="0"/>
          </a:p>
          <a:p>
            <a:pPr marL="285750" indent="-285750" algn="just">
              <a:buFont typeface="Wingdings" charset="2"/>
              <a:buChar char="§"/>
            </a:pPr>
            <a:r>
              <a:rPr lang="cs-CZ" sz="1600" b="1" dirty="0">
                <a:solidFill>
                  <a:srgbClr val="C00000"/>
                </a:solidFill>
              </a:rPr>
              <a:t>Data </a:t>
            </a:r>
            <a:r>
              <a:rPr lang="cs-CZ" sz="1600" b="1" dirty="0" err="1">
                <a:solidFill>
                  <a:srgbClr val="C00000"/>
                </a:solidFill>
              </a:rPr>
              <a:t>linking</a:t>
            </a:r>
            <a:r>
              <a:rPr lang="cs-CZ" sz="1600" b="1" dirty="0">
                <a:solidFill>
                  <a:srgbClr val="C00000"/>
                </a:solidFill>
              </a:rPr>
              <a:t> </a:t>
            </a:r>
            <a:r>
              <a:rPr lang="cs-CZ" sz="1600" b="1" dirty="0" err="1">
                <a:solidFill>
                  <a:srgbClr val="C00000"/>
                </a:solidFill>
              </a:rPr>
              <a:t>algorithms</a:t>
            </a:r>
            <a:r>
              <a:rPr lang="cs-CZ" sz="1600" b="1" dirty="0">
                <a:solidFill>
                  <a:srgbClr val="C00000"/>
                </a:solidFill>
              </a:rPr>
              <a:t> </a:t>
            </a:r>
            <a:r>
              <a:rPr lang="cs-CZ" sz="1600" dirty="0"/>
              <a:t>(LIMES, SILK and </a:t>
            </a:r>
            <a:r>
              <a:rPr lang="cs-CZ" sz="1600" dirty="0" err="1"/>
              <a:t>DBpedia</a:t>
            </a:r>
            <a:r>
              <a:rPr lang="cs-CZ" sz="1600" dirty="0"/>
              <a:t> </a:t>
            </a:r>
            <a:r>
              <a:rPr lang="cs-CZ" sz="1600" dirty="0" err="1"/>
              <a:t>Extraction</a:t>
            </a:r>
            <a:r>
              <a:rPr lang="cs-CZ" sz="1600" dirty="0"/>
              <a:t> Framework) </a:t>
            </a:r>
            <a:r>
              <a:rPr lang="cs-CZ" sz="1600" dirty="0" err="1"/>
              <a:t>have</a:t>
            </a:r>
            <a:r>
              <a:rPr lang="cs-CZ" sz="1600" dirty="0"/>
              <a:t> a </a:t>
            </a:r>
            <a:r>
              <a:rPr lang="cs-CZ" sz="1600" b="1" dirty="0" err="1">
                <a:solidFill>
                  <a:srgbClr val="C00000"/>
                </a:solidFill>
              </a:rPr>
              <a:t>better</a:t>
            </a:r>
            <a:r>
              <a:rPr lang="cs-CZ" sz="1600" b="1" dirty="0">
                <a:solidFill>
                  <a:srgbClr val="C00000"/>
                </a:solidFill>
              </a:rPr>
              <a:t> </a:t>
            </a:r>
            <a:r>
              <a:rPr lang="cs-CZ" sz="1600" b="1" dirty="0" err="1">
                <a:solidFill>
                  <a:srgbClr val="C00000"/>
                </a:solidFill>
              </a:rPr>
              <a:t>consistency</a:t>
            </a:r>
            <a:r>
              <a:rPr lang="cs-CZ" sz="1600" b="1" dirty="0">
                <a:solidFill>
                  <a:srgbClr val="C00000"/>
                </a:solidFill>
              </a:rPr>
              <a:t> index </a:t>
            </a:r>
            <a:r>
              <a:rPr lang="cs-CZ" sz="1600" dirty="0" err="1"/>
              <a:t>than</a:t>
            </a:r>
            <a:r>
              <a:rPr lang="cs-CZ" sz="1600" dirty="0"/>
              <a:t> </a:t>
            </a:r>
            <a:r>
              <a:rPr lang="cs-CZ" sz="1600" dirty="0" err="1"/>
              <a:t>repositories</a:t>
            </a:r>
            <a:r>
              <a:rPr lang="cs-CZ" sz="1600" dirty="0"/>
              <a:t> such as </a:t>
            </a:r>
            <a:r>
              <a:rPr lang="cs-CZ" sz="1600" dirty="0" err="1"/>
              <a:t>sameas.org</a:t>
            </a:r>
            <a:r>
              <a:rPr lang="cs-CZ" sz="1600" dirty="0"/>
              <a:t> (</a:t>
            </a:r>
            <a:r>
              <a:rPr lang="cs-CZ" sz="1600" b="1" dirty="0"/>
              <a:t>13%).</a:t>
            </a:r>
          </a:p>
        </p:txBody>
      </p:sp>
      <p:pic>
        <p:nvPicPr>
          <p:cNvPr id="21" name="Picture 1027" descr="http://www.parascript.com/wp-content/uploads/2013/08/icon38Improvement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383" y="189736"/>
            <a:ext cx="967171" cy="72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space réservé du contenu 6"/>
          <p:cNvSpPr txBox="1">
            <a:spLocks/>
          </p:cNvSpPr>
          <p:nvPr/>
        </p:nvSpPr>
        <p:spPr>
          <a:xfrm>
            <a:off x="228597" y="1361778"/>
            <a:ext cx="3924301" cy="4652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 smtClean="0">
                <a:solidFill>
                  <a:srgbClr val="C00000"/>
                </a:solidFill>
              </a:rPr>
              <a:t>Datasets</a:t>
            </a:r>
          </a:p>
          <a:p>
            <a:pPr marL="285750" indent="-285750">
              <a:buFont typeface="Wingdings" charset="2"/>
              <a:buChar char="§"/>
            </a:pPr>
            <a:r>
              <a:rPr lang="en-GB" sz="1600" dirty="0" err="1" smtClean="0"/>
              <a:t>LinkLion</a:t>
            </a:r>
            <a:r>
              <a:rPr lang="en-GB" sz="1600" dirty="0" smtClean="0"/>
              <a:t> repository </a:t>
            </a:r>
            <a:r>
              <a:rPr lang="en-GB" sz="1600" dirty="0" smtClean="0">
                <a:solidFill>
                  <a:srgbClr val="C00000"/>
                </a:solidFill>
              </a:rPr>
              <a:t>~19.6M links </a:t>
            </a:r>
          </a:p>
          <a:p>
            <a:endParaRPr lang="en-GB" sz="1600" dirty="0" smtClean="0">
              <a:solidFill>
                <a:srgbClr val="C00000"/>
              </a:solidFill>
            </a:endParaRPr>
          </a:p>
          <a:p>
            <a:endParaRPr lang="en-GB" sz="1600" dirty="0" smtClean="0">
              <a:solidFill>
                <a:srgbClr val="C00000"/>
              </a:solidFill>
            </a:endParaRPr>
          </a:p>
          <a:p>
            <a:endParaRPr lang="en-GB" sz="1600" dirty="0" smtClean="0">
              <a:solidFill>
                <a:srgbClr val="C00000"/>
              </a:solidFill>
            </a:endParaRPr>
          </a:p>
          <a:p>
            <a:endParaRPr lang="en-GB" sz="1600" dirty="0" smtClean="0">
              <a:solidFill>
                <a:srgbClr val="C00000"/>
              </a:solidFill>
            </a:endParaRPr>
          </a:p>
          <a:p>
            <a:endParaRPr lang="en-GB" sz="1600" dirty="0" smtClean="0">
              <a:solidFill>
                <a:srgbClr val="C00000"/>
              </a:solidFill>
            </a:endParaRPr>
          </a:p>
          <a:p>
            <a:endParaRPr lang="en-GB" sz="400" dirty="0" smtClean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597" y="2292948"/>
            <a:ext cx="410773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charset="2"/>
              <a:buChar char="§"/>
            </a:pPr>
            <a:r>
              <a:rPr lang="en-US" sz="1600" b="1" dirty="0" smtClean="0">
                <a:solidFill>
                  <a:srgbClr val="C00000"/>
                </a:solidFill>
              </a:rPr>
              <a:t>µ = ½ (|C| (|C| -1)), </a:t>
            </a:r>
            <a:r>
              <a:rPr lang="en-US" sz="1600" dirty="0" smtClean="0"/>
              <a:t>C is the set of inconsistent resources</a:t>
            </a:r>
          </a:p>
          <a:p>
            <a:pPr marL="285750" indent="-285750" algn="just">
              <a:buFont typeface="Wingdings" charset="2"/>
              <a:buChar char="§"/>
            </a:pPr>
            <a:endParaRPr lang="en-US" sz="1600" dirty="0" smtClean="0"/>
          </a:p>
          <a:p>
            <a:pPr marL="285750" indent="-285750" algn="just">
              <a:buFont typeface="Wingdings" charset="2"/>
              <a:buChar char="§"/>
            </a:pPr>
            <a:endParaRPr lang="en-US" sz="500" dirty="0" smtClean="0"/>
          </a:p>
          <a:p>
            <a:pPr marL="285750" indent="-285750" algn="just">
              <a:buFont typeface="Wingdings" charset="2"/>
              <a:buChar char="§"/>
            </a:pPr>
            <a:r>
              <a:rPr lang="en-US" sz="1600" dirty="0" smtClean="0"/>
              <a:t>K1: the knowledge base with more errors (</a:t>
            </a:r>
            <a:r>
              <a:rPr lang="is-IS" sz="1600" b="1" dirty="0" smtClean="0"/>
              <a:t>11.5 %</a:t>
            </a:r>
            <a:r>
              <a:rPr lang="is-IS" sz="1600" dirty="0" smtClean="0"/>
              <a:t>)</a:t>
            </a:r>
            <a:endParaRPr lang="en-US" sz="1600" dirty="0" smtClean="0"/>
          </a:p>
          <a:p>
            <a:pPr marL="285750" indent="-285750" algn="just">
              <a:buFont typeface="Wingdings" charset="2"/>
              <a:buChar char="§"/>
            </a:pPr>
            <a:r>
              <a:rPr lang="en-US" sz="1600" dirty="0" smtClean="0"/>
              <a:t>K10: the knowledge base with fewer errors (</a:t>
            </a:r>
            <a:r>
              <a:rPr lang="en-US" sz="1600" b="1" dirty="0" smtClean="0"/>
              <a:t>0.06 %</a:t>
            </a:r>
            <a:r>
              <a:rPr lang="cs-CZ" sz="1600" dirty="0" smtClean="0"/>
              <a:t>)</a:t>
            </a:r>
            <a:endParaRPr lang="cs-CZ" sz="1600" b="1" dirty="0"/>
          </a:p>
        </p:txBody>
      </p:sp>
    </p:spTree>
    <p:extLst>
      <p:ext uri="{BB962C8B-B14F-4D97-AF65-F5344CB8AC3E}">
        <p14:creationId xmlns:p14="http://schemas.microsoft.com/office/powerpoint/2010/main" val="149019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 txBox="1">
            <a:spLocks/>
          </p:cNvSpPr>
          <p:nvPr/>
        </p:nvSpPr>
        <p:spPr>
          <a:xfrm>
            <a:off x="304799" y="1357923"/>
            <a:ext cx="8360230" cy="49420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0" dirty="0"/>
              <a:t>Today, the </a:t>
            </a:r>
            <a:r>
              <a:rPr lang="en-GB" sz="1800" dirty="0"/>
              <a:t>classical definition </a:t>
            </a:r>
            <a:r>
              <a:rPr lang="en-GB" sz="1800" b="0" dirty="0"/>
              <a:t>of </a:t>
            </a:r>
            <a:r>
              <a:rPr lang="en-GB" sz="1800" dirty="0"/>
              <a:t>identity</a:t>
            </a:r>
            <a:r>
              <a:rPr lang="en-GB" sz="1800" b="0" dirty="0"/>
              <a:t> has become the </a:t>
            </a:r>
            <a:r>
              <a:rPr lang="en-GB" sz="1800" dirty="0"/>
              <a:t>canonical</a:t>
            </a:r>
            <a:r>
              <a:rPr lang="en-GB" sz="1800" b="0" dirty="0"/>
              <a:t> one on the </a:t>
            </a:r>
            <a:r>
              <a:rPr lang="en-GB" sz="1800" dirty="0"/>
              <a:t>Semantic Web </a:t>
            </a:r>
            <a:r>
              <a:rPr lang="en-GB" sz="1800" b="0" dirty="0"/>
              <a:t>(through </a:t>
            </a:r>
            <a:r>
              <a:rPr lang="fr-FR" sz="1800" b="0" dirty="0" err="1">
                <a:solidFill>
                  <a:srgbClr val="C00000"/>
                </a:solidFill>
              </a:rPr>
              <a:t>owl:sameAs</a:t>
            </a:r>
            <a:r>
              <a:rPr lang="fr-FR" sz="1800" b="0" dirty="0">
                <a:solidFill>
                  <a:srgbClr val="C00000"/>
                </a:solidFill>
              </a:rPr>
              <a:t> </a:t>
            </a:r>
            <a:r>
              <a:rPr lang="en-GB" sz="1800" b="0" dirty="0"/>
              <a:t>predicate). </a:t>
            </a:r>
          </a:p>
          <a:p>
            <a:r>
              <a:rPr lang="en-GB" sz="1800" dirty="0" smtClean="0">
                <a:solidFill>
                  <a:srgbClr val="800000"/>
                </a:solidFill>
              </a:rPr>
              <a:t>There are some problems with it, </a:t>
            </a:r>
          </a:p>
          <a:p>
            <a:pPr marL="342900" indent="-342900">
              <a:buClr>
                <a:srgbClr val="800000"/>
              </a:buClr>
              <a:buFont typeface="+mj-ea"/>
              <a:buAutoNum type="circleNumDbPlain"/>
            </a:pPr>
            <a:r>
              <a:rPr lang="en-GB" sz="1800" b="0" dirty="0" smtClean="0"/>
              <a:t>Identity does not hold </a:t>
            </a:r>
            <a:r>
              <a:rPr lang="en-GB" sz="1800" dirty="0" smtClean="0">
                <a:solidFill>
                  <a:srgbClr val="800000"/>
                </a:solidFill>
              </a:rPr>
              <a:t>across modal contexts</a:t>
            </a:r>
            <a:endParaRPr lang="en-GB" sz="1800" b="0" dirty="0" smtClean="0"/>
          </a:p>
          <a:p>
            <a:pPr marL="342900" indent="-342900">
              <a:buClr>
                <a:srgbClr val="800000"/>
              </a:buClr>
              <a:buFont typeface="+mj-ea"/>
              <a:buAutoNum type="circleNumDbPlain"/>
            </a:pPr>
            <a:r>
              <a:rPr lang="en-GB" sz="1800" b="0" dirty="0" smtClean="0"/>
              <a:t>Identity is </a:t>
            </a:r>
            <a:r>
              <a:rPr lang="en-GB" sz="1800" dirty="0" smtClean="0">
                <a:solidFill>
                  <a:srgbClr val="800000"/>
                </a:solidFill>
              </a:rPr>
              <a:t>context-dependent </a:t>
            </a:r>
            <a:r>
              <a:rPr lang="en-GB" sz="1800" b="0" dirty="0" smtClean="0"/>
              <a:t>[</a:t>
            </a:r>
            <a:r>
              <a:rPr lang="en-GB" sz="1800" b="0" dirty="0" err="1" smtClean="0"/>
              <a:t>Geach</a:t>
            </a:r>
            <a:r>
              <a:rPr lang="en-GB" sz="1800" b="0" dirty="0" smtClean="0"/>
              <a:t>, 1967]</a:t>
            </a:r>
          </a:p>
          <a:p>
            <a:pPr marL="742950" lvl="1" indent="-285750">
              <a:buClr>
                <a:srgbClr val="800000"/>
              </a:buClr>
              <a:buSzPct val="100000"/>
              <a:buFont typeface="Wingdings" charset="2"/>
              <a:buChar char="u"/>
            </a:pPr>
            <a:r>
              <a:rPr lang="en-GB" sz="1800" b="0" i="1" dirty="0" smtClean="0"/>
              <a:t>allowing two medicines to be considered the same in terms of their chemical substance, but different in terms of their price (e.g., because they </a:t>
            </a:r>
            <a:r>
              <a:rPr lang="en-GB" sz="1800" b="0" dirty="0" smtClean="0"/>
              <a:t>are produced by different companies). </a:t>
            </a:r>
          </a:p>
          <a:p>
            <a:pPr lvl="1" indent="0">
              <a:buClr>
                <a:srgbClr val="800000"/>
              </a:buClr>
              <a:buSzPct val="100000"/>
              <a:buNone/>
            </a:pPr>
            <a:endParaRPr lang="en-GB" sz="1800" b="0" dirty="0" smtClean="0"/>
          </a:p>
        </p:txBody>
      </p:sp>
      <p:sp>
        <p:nvSpPr>
          <p:cNvPr id="4" name="Titre 3"/>
          <p:cNvSpPr txBox="1">
            <a:spLocks/>
          </p:cNvSpPr>
          <p:nvPr/>
        </p:nvSpPr>
        <p:spPr>
          <a:xfrm>
            <a:off x="304799" y="646668"/>
            <a:ext cx="7671013" cy="70660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Identity Problem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3</a:t>
            </a:fld>
            <a:endParaRPr lang="fr-FR"/>
          </a:p>
        </p:txBody>
      </p:sp>
      <p:sp>
        <p:nvSpPr>
          <p:cNvPr id="34" name="Rectangle 33"/>
          <p:cNvSpPr/>
          <p:nvPr/>
        </p:nvSpPr>
        <p:spPr>
          <a:xfrm>
            <a:off x="207941" y="6495879"/>
            <a:ext cx="23937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200">
                <a:hlinkClick r:id="rId3"/>
              </a:rPr>
              <a:t>wouterbeek.github.io</a:t>
            </a:r>
            <a:endParaRPr lang="fr-FR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29" y="4278929"/>
            <a:ext cx="4365171" cy="22051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65370" y="424543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*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365" y="6449712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2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 txBox="1">
            <a:spLocks/>
          </p:cNvSpPr>
          <p:nvPr/>
        </p:nvSpPr>
        <p:spPr>
          <a:xfrm>
            <a:off x="304799" y="179024"/>
            <a:ext cx="8599715" cy="10759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1. </a:t>
            </a:r>
            <a:r>
              <a:rPr lang="en-GB" sz="3000" dirty="0" smtClean="0"/>
              <a:t>Detection of erroneous identity links </a:t>
            </a:r>
            <a:endParaRPr lang="en-GB" sz="3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30</a:t>
            </a:fld>
            <a:endParaRPr lang="fr-FR"/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304799" y="1378419"/>
            <a:ext cx="6000960" cy="49420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GB" sz="1400" b="0" dirty="0" smtClean="0">
              <a:ea typeface="Arial" charset="0"/>
              <a:cs typeface="Arial" charset="0"/>
            </a:endParaRPr>
          </a:p>
        </p:txBody>
      </p:sp>
      <p:sp>
        <p:nvSpPr>
          <p:cNvPr id="6" name="Oval 4"/>
          <p:cNvSpPr/>
          <p:nvPr/>
        </p:nvSpPr>
        <p:spPr>
          <a:xfrm>
            <a:off x="4017559" y="1273273"/>
            <a:ext cx="620486" cy="4463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Oval 25"/>
          <p:cNvSpPr/>
          <p:nvPr/>
        </p:nvSpPr>
        <p:spPr>
          <a:xfrm>
            <a:off x="905603" y="2137148"/>
            <a:ext cx="2250905" cy="47625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 cmpd="sng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Inconsistency-based</a:t>
            </a:r>
          </a:p>
        </p:txBody>
      </p:sp>
      <p:sp>
        <p:nvSpPr>
          <p:cNvPr id="8" name="Oval 26"/>
          <p:cNvSpPr/>
          <p:nvPr/>
        </p:nvSpPr>
        <p:spPr>
          <a:xfrm>
            <a:off x="6552824" y="2137148"/>
            <a:ext cx="1780939" cy="30295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Network-Based</a:t>
            </a:r>
          </a:p>
        </p:txBody>
      </p:sp>
      <p:sp>
        <p:nvSpPr>
          <p:cNvPr id="9" name="Oval 27"/>
          <p:cNvSpPr/>
          <p:nvPr/>
        </p:nvSpPr>
        <p:spPr>
          <a:xfrm>
            <a:off x="3776473" y="2310450"/>
            <a:ext cx="2164093" cy="302955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Content-Based</a:t>
            </a:r>
          </a:p>
        </p:txBody>
      </p:sp>
      <p:sp>
        <p:nvSpPr>
          <p:cNvPr id="10" name="Oval 29"/>
          <p:cNvSpPr/>
          <p:nvPr/>
        </p:nvSpPr>
        <p:spPr>
          <a:xfrm>
            <a:off x="224776" y="3378902"/>
            <a:ext cx="900310" cy="397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UNA</a:t>
            </a:r>
          </a:p>
        </p:txBody>
      </p:sp>
      <p:sp>
        <p:nvSpPr>
          <p:cNvPr id="11" name="Oval 30"/>
          <p:cNvSpPr/>
          <p:nvPr/>
        </p:nvSpPr>
        <p:spPr>
          <a:xfrm>
            <a:off x="1138858" y="3393720"/>
            <a:ext cx="1795915" cy="36807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Trustworthiness </a:t>
            </a:r>
          </a:p>
        </p:txBody>
      </p:sp>
      <p:sp>
        <p:nvSpPr>
          <p:cNvPr id="12" name="Oval 31"/>
          <p:cNvSpPr/>
          <p:nvPr/>
        </p:nvSpPr>
        <p:spPr>
          <a:xfrm>
            <a:off x="6030727" y="3214686"/>
            <a:ext cx="1301220" cy="60590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Community </a:t>
            </a:r>
          </a:p>
          <a:p>
            <a:r>
              <a:rPr lang="en-US" sz="1400" dirty="0">
                <a:solidFill>
                  <a:schemeClr val="tx1"/>
                </a:solidFill>
              </a:rPr>
              <a:t>Detection</a:t>
            </a:r>
          </a:p>
        </p:txBody>
      </p:sp>
      <p:sp>
        <p:nvSpPr>
          <p:cNvPr id="13" name="Oval 32"/>
          <p:cNvSpPr/>
          <p:nvPr/>
        </p:nvSpPr>
        <p:spPr>
          <a:xfrm>
            <a:off x="7383494" y="3237199"/>
            <a:ext cx="1244707" cy="60590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Network </a:t>
            </a:r>
          </a:p>
          <a:p>
            <a:r>
              <a:rPr lang="en-US" sz="1400" dirty="0">
                <a:solidFill>
                  <a:schemeClr val="tx1"/>
                </a:solidFill>
              </a:rPr>
              <a:t>Metrics</a:t>
            </a:r>
          </a:p>
        </p:txBody>
      </p:sp>
      <p:cxnSp>
        <p:nvCxnSpPr>
          <p:cNvPr id="16" name="Curved Connector 36"/>
          <p:cNvCxnSpPr>
            <a:stCxn id="7" idx="0"/>
            <a:endCxn id="6" idx="4"/>
          </p:cNvCxnSpPr>
          <p:nvPr/>
        </p:nvCxnSpPr>
        <p:spPr>
          <a:xfrm rot="5400000" flipH="1" flipV="1">
            <a:off x="2970649" y="779995"/>
            <a:ext cx="417560" cy="2296746"/>
          </a:xfrm>
          <a:prstGeom prst="curvedConnector3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37"/>
          <p:cNvCxnSpPr>
            <a:stCxn id="8" idx="0"/>
            <a:endCxn id="6" idx="4"/>
          </p:cNvCxnSpPr>
          <p:nvPr/>
        </p:nvCxnSpPr>
        <p:spPr>
          <a:xfrm rot="16200000" flipV="1">
            <a:off x="5676768" y="370622"/>
            <a:ext cx="417560" cy="3115492"/>
          </a:xfrm>
          <a:prstGeom prst="curvedConnector3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40"/>
          <p:cNvCxnSpPr>
            <a:stCxn id="9" idx="0"/>
            <a:endCxn id="6" idx="4"/>
          </p:cNvCxnSpPr>
          <p:nvPr/>
        </p:nvCxnSpPr>
        <p:spPr>
          <a:xfrm rot="16200000" flipV="1">
            <a:off x="4297730" y="1749660"/>
            <a:ext cx="590862" cy="53071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46"/>
          <p:cNvCxnSpPr>
            <a:stCxn id="10" idx="0"/>
            <a:endCxn id="7" idx="4"/>
          </p:cNvCxnSpPr>
          <p:nvPr/>
        </p:nvCxnSpPr>
        <p:spPr>
          <a:xfrm rot="5400000" flipH="1" flipV="1">
            <a:off x="970245" y="2318092"/>
            <a:ext cx="765496" cy="1356125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49"/>
          <p:cNvCxnSpPr>
            <a:stCxn id="12" idx="0"/>
            <a:endCxn id="8" idx="4"/>
          </p:cNvCxnSpPr>
          <p:nvPr/>
        </p:nvCxnSpPr>
        <p:spPr>
          <a:xfrm rot="5400000" flipH="1" flipV="1">
            <a:off x="6675024" y="2446417"/>
            <a:ext cx="774583" cy="761957"/>
          </a:xfrm>
          <a:prstGeom prst="curvedConnector3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52"/>
          <p:cNvCxnSpPr>
            <a:stCxn id="13" idx="0"/>
            <a:endCxn id="8" idx="4"/>
          </p:cNvCxnSpPr>
          <p:nvPr/>
        </p:nvCxnSpPr>
        <p:spPr>
          <a:xfrm rot="16200000" flipV="1">
            <a:off x="7326023" y="2557374"/>
            <a:ext cx="797096" cy="562554"/>
          </a:xfrm>
          <a:prstGeom prst="curvedConnector3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61"/>
          <p:cNvSpPr txBox="1"/>
          <p:nvPr/>
        </p:nvSpPr>
        <p:spPr>
          <a:xfrm>
            <a:off x="0" y="5535983"/>
            <a:ext cx="2277211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t-BR" sz="1400" dirty="0"/>
              <a:t>[ de Melo, 2013 ] </a:t>
            </a:r>
            <a:endParaRPr lang="pt-BR" sz="1400" dirty="0" smtClean="0"/>
          </a:p>
          <a:p>
            <a:r>
              <a:rPr lang="pt-BR" sz="1400" dirty="0" smtClean="0"/>
              <a:t>[ </a:t>
            </a:r>
            <a:r>
              <a:rPr lang="pt-BR" sz="1400" dirty="0" err="1"/>
              <a:t>Valdestilhas</a:t>
            </a:r>
            <a:r>
              <a:rPr lang="pt-BR" sz="1400" dirty="0"/>
              <a:t> et al., 2017 ]</a:t>
            </a:r>
            <a:endParaRPr lang="en-US" sz="1400" dirty="0"/>
          </a:p>
        </p:txBody>
      </p:sp>
      <p:cxnSp>
        <p:nvCxnSpPr>
          <p:cNvPr id="26" name="Curved Connector 63"/>
          <p:cNvCxnSpPr>
            <a:stCxn id="25" idx="0"/>
            <a:endCxn id="10" idx="4"/>
          </p:cNvCxnSpPr>
          <p:nvPr/>
        </p:nvCxnSpPr>
        <p:spPr>
          <a:xfrm rot="16200000" flipV="1">
            <a:off x="27085" y="4424461"/>
            <a:ext cx="1759369" cy="463675"/>
          </a:xfrm>
          <a:prstGeom prst="curvedConnector3">
            <a:avLst>
              <a:gd name="adj1" fmla="val 192"/>
            </a:avLst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64"/>
          <p:cNvSpPr txBox="1"/>
          <p:nvPr/>
        </p:nvSpPr>
        <p:spPr>
          <a:xfrm>
            <a:off x="1291258" y="4851087"/>
            <a:ext cx="1511264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Cudré-Mauroux</a:t>
            </a:r>
            <a:r>
              <a:rPr lang="en-US" sz="1400" dirty="0"/>
              <a:t> et al. 2009</a:t>
            </a:r>
          </a:p>
        </p:txBody>
      </p:sp>
      <p:cxnSp>
        <p:nvCxnSpPr>
          <p:cNvPr id="28" name="Curved Connector 65"/>
          <p:cNvCxnSpPr>
            <a:stCxn id="27" idx="0"/>
            <a:endCxn id="11" idx="4"/>
          </p:cNvCxnSpPr>
          <p:nvPr/>
        </p:nvCxnSpPr>
        <p:spPr>
          <a:xfrm rot="16200000" flipV="1">
            <a:off x="1497208" y="4301405"/>
            <a:ext cx="1089291" cy="10074"/>
          </a:xfrm>
          <a:prstGeom prst="curvedConnector3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69"/>
          <p:cNvSpPr txBox="1"/>
          <p:nvPr/>
        </p:nvSpPr>
        <p:spPr>
          <a:xfrm>
            <a:off x="6071440" y="4898133"/>
            <a:ext cx="1172116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Raad</a:t>
            </a:r>
            <a:r>
              <a:rPr lang="fr-FR" sz="1400" dirty="0" smtClean="0"/>
              <a:t> et al. 2018</a:t>
            </a:r>
            <a:endParaRPr lang="is-IS" sz="1400" dirty="0" smtClean="0"/>
          </a:p>
        </p:txBody>
      </p:sp>
      <p:cxnSp>
        <p:nvCxnSpPr>
          <p:cNvPr id="30" name="Curved Connector 70"/>
          <p:cNvCxnSpPr>
            <a:stCxn id="29" idx="0"/>
            <a:endCxn id="12" idx="4"/>
          </p:cNvCxnSpPr>
          <p:nvPr/>
        </p:nvCxnSpPr>
        <p:spPr>
          <a:xfrm rot="5400000" flipH="1" flipV="1">
            <a:off x="6130648" y="4347445"/>
            <a:ext cx="1077538" cy="23839"/>
          </a:xfrm>
          <a:prstGeom prst="curvedConnector3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74"/>
          <p:cNvSpPr txBox="1"/>
          <p:nvPr/>
        </p:nvSpPr>
        <p:spPr>
          <a:xfrm>
            <a:off x="7419790" y="4898133"/>
            <a:ext cx="1172116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Guéret et al. 2016</a:t>
            </a:r>
            <a:endParaRPr lang="en-US" sz="1400" dirty="0"/>
          </a:p>
        </p:txBody>
      </p:sp>
      <p:cxnSp>
        <p:nvCxnSpPr>
          <p:cNvPr id="32" name="Curved Connector 75"/>
          <p:cNvCxnSpPr>
            <a:stCxn id="31" idx="0"/>
            <a:endCxn id="13" idx="4"/>
          </p:cNvCxnSpPr>
          <p:nvPr/>
        </p:nvCxnSpPr>
        <p:spPr>
          <a:xfrm rot="5400000" flipH="1" flipV="1">
            <a:off x="7478336" y="4370621"/>
            <a:ext cx="1055025" cy="12700"/>
          </a:xfrm>
          <a:prstGeom prst="curvedConnector3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80"/>
          <p:cNvSpPr txBox="1"/>
          <p:nvPr/>
        </p:nvSpPr>
        <p:spPr>
          <a:xfrm>
            <a:off x="4791923" y="4856447"/>
            <a:ext cx="938697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s-IS" sz="1400" smtClean="0"/>
              <a:t>Paulheim </a:t>
            </a:r>
          </a:p>
          <a:p>
            <a:r>
              <a:rPr lang="is-IS" sz="1400" dirty="0" smtClean="0"/>
              <a:t>2014</a:t>
            </a:r>
            <a:endParaRPr lang="en-US" sz="1400" dirty="0"/>
          </a:p>
        </p:txBody>
      </p:sp>
      <p:cxnSp>
        <p:nvCxnSpPr>
          <p:cNvPr id="36" name="Curved Connector 81"/>
          <p:cNvCxnSpPr>
            <a:stCxn id="35" idx="0"/>
            <a:endCxn id="9" idx="4"/>
          </p:cNvCxnSpPr>
          <p:nvPr/>
        </p:nvCxnSpPr>
        <p:spPr>
          <a:xfrm rot="16200000" flipV="1">
            <a:off x="3938375" y="3533550"/>
            <a:ext cx="2243042" cy="402752"/>
          </a:xfrm>
          <a:prstGeom prst="curvedConnector3">
            <a:avLst>
              <a:gd name="adj1" fmla="val 27918"/>
            </a:avLst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30"/>
          <p:cNvSpPr/>
          <p:nvPr/>
        </p:nvSpPr>
        <p:spPr>
          <a:xfrm>
            <a:off x="3018159" y="3342747"/>
            <a:ext cx="1291871" cy="51989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 cmpd="sng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Ontology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axioms</a:t>
            </a:r>
          </a:p>
        </p:txBody>
      </p:sp>
      <p:cxnSp>
        <p:nvCxnSpPr>
          <p:cNvPr id="125" name="Curved Connector 37"/>
          <p:cNvCxnSpPr>
            <a:stCxn id="55" idx="0"/>
            <a:endCxn id="7" idx="4"/>
          </p:cNvCxnSpPr>
          <p:nvPr/>
        </p:nvCxnSpPr>
        <p:spPr>
          <a:xfrm rot="16200000" flipV="1">
            <a:off x="2482906" y="2161557"/>
            <a:ext cx="729341" cy="1633039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69"/>
          <p:cNvSpPr txBox="1"/>
          <p:nvPr/>
        </p:nvSpPr>
        <p:spPr>
          <a:xfrm>
            <a:off x="3288299" y="4851087"/>
            <a:ext cx="1172116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Papaleo</a:t>
            </a:r>
            <a:r>
              <a:rPr lang="fr-FR" sz="1400" dirty="0" smtClean="0"/>
              <a:t> et al. 2014</a:t>
            </a:r>
            <a:endParaRPr lang="is-IS" sz="1400" dirty="0" smtClean="0"/>
          </a:p>
        </p:txBody>
      </p:sp>
      <p:cxnSp>
        <p:nvCxnSpPr>
          <p:cNvPr id="41" name="Curved Connector 65"/>
          <p:cNvCxnSpPr>
            <a:stCxn id="38" idx="0"/>
            <a:endCxn id="55" idx="4"/>
          </p:cNvCxnSpPr>
          <p:nvPr/>
        </p:nvCxnSpPr>
        <p:spPr>
          <a:xfrm rot="16200000" flipV="1">
            <a:off x="3275005" y="4251735"/>
            <a:ext cx="988442" cy="21026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3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urved Connector 65"/>
          <p:cNvCxnSpPr>
            <a:stCxn id="38" idx="0"/>
            <a:endCxn id="9" idx="4"/>
          </p:cNvCxnSpPr>
          <p:nvPr/>
        </p:nvCxnSpPr>
        <p:spPr>
          <a:xfrm rot="5400000" flipH="1" flipV="1">
            <a:off x="3247597" y="3240165"/>
            <a:ext cx="2237682" cy="984163"/>
          </a:xfrm>
          <a:prstGeom prst="curvedConnector3">
            <a:avLst>
              <a:gd name="adj1" fmla="val 28433"/>
            </a:avLst>
          </a:prstGeom>
          <a:ln w="19050">
            <a:solidFill>
              <a:schemeClr val="accent3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43"/>
          <p:cNvCxnSpPr>
            <a:stCxn id="11" idx="0"/>
            <a:endCxn id="7" idx="4"/>
          </p:cNvCxnSpPr>
          <p:nvPr/>
        </p:nvCxnSpPr>
        <p:spPr>
          <a:xfrm rot="16200000" flipV="1">
            <a:off x="1643779" y="3000683"/>
            <a:ext cx="780314" cy="576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83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8" y="152718"/>
            <a:ext cx="7391401" cy="137160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990000"/>
                </a:solidFill>
              </a:rPr>
              <a:t>Ontology axiom violation </a:t>
            </a: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4178" y="1588374"/>
            <a:ext cx="8409473" cy="5152673"/>
          </a:xfrm>
        </p:spPr>
        <p:txBody>
          <a:bodyPr>
            <a:no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Principle</a:t>
            </a:r>
            <a:r>
              <a:rPr lang="en-US" sz="1600" b="0" dirty="0" smtClean="0"/>
              <a:t>:  use of ontology axioms (functionality, local completeness, asymmetry, etc.</a:t>
            </a:r>
            <a:r>
              <a:rPr lang="is-IS" sz="1600" b="0" dirty="0" smtClean="0"/>
              <a:t> ) </a:t>
            </a:r>
            <a:r>
              <a:rPr lang="en-US" sz="1600" b="0" dirty="0" smtClean="0"/>
              <a:t>to detect inconsistencies or error candidates in the linked resources descriptions.  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31</a:t>
            </a:fld>
            <a:endParaRPr lang="fr-FR"/>
          </a:p>
        </p:txBody>
      </p:sp>
      <p:sp>
        <p:nvSpPr>
          <p:cNvPr id="7" name="Ellipse 1"/>
          <p:cNvSpPr/>
          <p:nvPr/>
        </p:nvSpPr>
        <p:spPr>
          <a:xfrm>
            <a:off x="2155387" y="3971602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Ellipse 3"/>
          <p:cNvSpPr/>
          <p:nvPr/>
        </p:nvSpPr>
        <p:spPr>
          <a:xfrm>
            <a:off x="5049552" y="3961374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9" name="Ellipse 4"/>
          <p:cNvSpPr/>
          <p:nvPr/>
        </p:nvSpPr>
        <p:spPr>
          <a:xfrm>
            <a:off x="2918229" y="4816526"/>
            <a:ext cx="500089" cy="46070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a11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0" name="Ellipse 6"/>
          <p:cNvSpPr/>
          <p:nvPr/>
        </p:nvSpPr>
        <p:spPr>
          <a:xfrm>
            <a:off x="5912122" y="4717951"/>
            <a:ext cx="500089" cy="46070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a21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11" name="Connecteur en arc 8"/>
          <p:cNvCxnSpPr>
            <a:stCxn id="32" idx="6"/>
            <a:endCxn id="34" idx="2"/>
          </p:cNvCxnSpPr>
          <p:nvPr/>
        </p:nvCxnSpPr>
        <p:spPr>
          <a:xfrm flipV="1">
            <a:off x="2655476" y="4191726"/>
            <a:ext cx="2394076" cy="10228"/>
          </a:xfrm>
          <a:prstGeom prst="curvedConnector3">
            <a:avLst/>
          </a:prstGeom>
          <a:ln>
            <a:solidFill>
              <a:srgbClr val="0C5BA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9"/>
          <p:cNvSpPr txBox="1"/>
          <p:nvPr/>
        </p:nvSpPr>
        <p:spPr>
          <a:xfrm>
            <a:off x="3078832" y="3839001"/>
            <a:ext cx="1915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solidFill>
                  <a:srgbClr val="0070C0"/>
                </a:solidFill>
              </a:rPr>
              <a:t>owl:sameAs</a:t>
            </a:r>
            <a:r>
              <a:rPr lang="fr-FR" sz="1400" dirty="0" smtClean="0">
                <a:solidFill>
                  <a:srgbClr val="0070C0"/>
                </a:solidFill>
              </a:rPr>
              <a:t>(b1, b2)?</a:t>
            </a:r>
            <a:endParaRPr lang="fr-FR" sz="1400" dirty="0">
              <a:solidFill>
                <a:srgbClr val="0070C0"/>
              </a:solidFill>
            </a:endParaRPr>
          </a:p>
        </p:txBody>
      </p:sp>
      <p:cxnSp>
        <p:nvCxnSpPr>
          <p:cNvPr id="13" name="Connecteur en arc 13"/>
          <p:cNvCxnSpPr>
            <a:stCxn id="32" idx="6"/>
            <a:endCxn id="35" idx="0"/>
          </p:cNvCxnSpPr>
          <p:nvPr/>
        </p:nvCxnSpPr>
        <p:spPr>
          <a:xfrm>
            <a:off x="2655476" y="4201954"/>
            <a:ext cx="512798" cy="614572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rc 20"/>
          <p:cNvCxnSpPr>
            <a:stCxn id="34" idx="6"/>
            <a:endCxn id="37" idx="0"/>
          </p:cNvCxnSpPr>
          <p:nvPr/>
        </p:nvCxnSpPr>
        <p:spPr>
          <a:xfrm>
            <a:off x="5549641" y="4191726"/>
            <a:ext cx="612526" cy="526225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30"/>
          <p:cNvSpPr txBox="1"/>
          <p:nvPr/>
        </p:nvSpPr>
        <p:spPr>
          <a:xfrm>
            <a:off x="5383654" y="4419775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author</a:t>
            </a:r>
            <a:endParaRPr lang="fr-FR" sz="1400" dirty="0"/>
          </a:p>
          <a:p>
            <a:endParaRPr lang="fr-FR" sz="1400" dirty="0"/>
          </a:p>
        </p:txBody>
      </p:sp>
      <p:sp>
        <p:nvSpPr>
          <p:cNvPr id="16" name="ZoneTexte 31"/>
          <p:cNvSpPr txBox="1"/>
          <p:nvPr/>
        </p:nvSpPr>
        <p:spPr>
          <a:xfrm>
            <a:off x="3155565" y="4517465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author</a:t>
            </a:r>
            <a:endParaRPr lang="fr-FR" sz="1400" dirty="0"/>
          </a:p>
          <a:p>
            <a:endParaRPr lang="fr-FR" sz="1400" dirty="0"/>
          </a:p>
        </p:txBody>
      </p:sp>
      <p:cxnSp>
        <p:nvCxnSpPr>
          <p:cNvPr id="17" name="Connecteur en arc 35"/>
          <p:cNvCxnSpPr>
            <a:stCxn id="34" idx="1"/>
          </p:cNvCxnSpPr>
          <p:nvPr/>
        </p:nvCxnSpPr>
        <p:spPr>
          <a:xfrm rot="16200000" flipV="1">
            <a:off x="4630430" y="3536483"/>
            <a:ext cx="797616" cy="18710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969232" y="2738995"/>
            <a:ext cx="1932910" cy="492231"/>
          </a:xfrm>
          <a:prstGeom prst="rect">
            <a:avLst/>
          </a:prstGeom>
          <a:noFill/>
          <a:ln w="28575" cmpd="sng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0000"/>
                </a:solidFill>
              </a:rPr>
              <a:t>A </a:t>
            </a:r>
            <a:r>
              <a:rPr lang="fr-FR" sz="1400" dirty="0" err="1" smtClean="0">
                <a:solidFill>
                  <a:srgbClr val="000000"/>
                </a:solidFill>
              </a:rPr>
              <a:t>Semantic</a:t>
            </a:r>
            <a:r>
              <a:rPr lang="fr-FR" sz="1400" dirty="0" smtClean="0">
                <a:solidFill>
                  <a:srgbClr val="000000"/>
                </a:solidFill>
              </a:rPr>
              <a:t> Web Primer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19" name="ZoneTexte 45"/>
          <p:cNvSpPr txBox="1"/>
          <p:nvPr/>
        </p:nvSpPr>
        <p:spPr>
          <a:xfrm>
            <a:off x="4944033" y="3276801"/>
            <a:ext cx="496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titre</a:t>
            </a:r>
            <a:endParaRPr lang="fr-FR" sz="1400" dirty="0"/>
          </a:p>
        </p:txBody>
      </p:sp>
      <p:cxnSp>
        <p:nvCxnSpPr>
          <p:cNvPr id="20" name="Connecteur en arc 48"/>
          <p:cNvCxnSpPr>
            <a:stCxn id="32" idx="0"/>
          </p:cNvCxnSpPr>
          <p:nvPr/>
        </p:nvCxnSpPr>
        <p:spPr>
          <a:xfrm rot="5400000" flipH="1" flipV="1">
            <a:off x="2145943" y="3462069"/>
            <a:ext cx="769022" cy="25004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689021" y="2710349"/>
            <a:ext cx="1932910" cy="492231"/>
          </a:xfrm>
          <a:prstGeom prst="rect">
            <a:avLst/>
          </a:prstGeom>
          <a:noFill/>
          <a:ln w="28575" cmpd="sng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0000"/>
                </a:solidFill>
              </a:rPr>
              <a:t>A </a:t>
            </a:r>
            <a:r>
              <a:rPr lang="fr-FR" sz="1400" dirty="0" err="1" smtClean="0">
                <a:solidFill>
                  <a:srgbClr val="000000"/>
                </a:solidFill>
              </a:rPr>
              <a:t>Semantic</a:t>
            </a:r>
            <a:r>
              <a:rPr lang="fr-FR" sz="1400" dirty="0" smtClean="0">
                <a:solidFill>
                  <a:srgbClr val="000000"/>
                </a:solidFill>
              </a:rPr>
              <a:t> Web Primer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22" name="ZoneTexte 50"/>
          <p:cNvSpPr txBox="1"/>
          <p:nvPr/>
        </p:nvSpPr>
        <p:spPr>
          <a:xfrm>
            <a:off x="2087125" y="3197722"/>
            <a:ext cx="496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titre</a:t>
            </a:r>
            <a:endParaRPr lang="fr-FR" sz="1400" dirty="0"/>
          </a:p>
        </p:txBody>
      </p:sp>
      <p:cxnSp>
        <p:nvCxnSpPr>
          <p:cNvPr id="23" name="Connecteur en arc 59"/>
          <p:cNvCxnSpPr>
            <a:stCxn id="34" idx="6"/>
          </p:cNvCxnSpPr>
          <p:nvPr/>
        </p:nvCxnSpPr>
        <p:spPr>
          <a:xfrm>
            <a:off x="5549641" y="4191726"/>
            <a:ext cx="1090056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639697" y="3945610"/>
            <a:ext cx="633315" cy="49223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0000"/>
                </a:solidFill>
              </a:rPr>
              <a:t>2007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26" name="ZoneTexte 61"/>
          <p:cNvSpPr txBox="1"/>
          <p:nvPr/>
        </p:nvSpPr>
        <p:spPr>
          <a:xfrm>
            <a:off x="5582963" y="3847910"/>
            <a:ext cx="844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pubYear</a:t>
            </a:r>
            <a:endParaRPr lang="fr-FR" sz="1400" dirty="0"/>
          </a:p>
        </p:txBody>
      </p:sp>
      <p:cxnSp>
        <p:nvCxnSpPr>
          <p:cNvPr id="27" name="Connecteur en arc 70"/>
          <p:cNvCxnSpPr>
            <a:stCxn id="32" idx="2"/>
          </p:cNvCxnSpPr>
          <p:nvPr/>
        </p:nvCxnSpPr>
        <p:spPr>
          <a:xfrm rot="10800000">
            <a:off x="914897" y="4201954"/>
            <a:ext cx="1240490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81582" y="3955838"/>
            <a:ext cx="633315" cy="49223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0000"/>
                </a:solidFill>
              </a:rPr>
              <a:t>2007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29" name="ZoneTexte 72"/>
          <p:cNvSpPr txBox="1"/>
          <p:nvPr/>
        </p:nvSpPr>
        <p:spPr>
          <a:xfrm>
            <a:off x="1038285" y="3865696"/>
            <a:ext cx="844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pubYear</a:t>
            </a:r>
            <a:endParaRPr lang="fr-FR" sz="1400" dirty="0"/>
          </a:p>
        </p:txBody>
      </p:sp>
      <p:cxnSp>
        <p:nvCxnSpPr>
          <p:cNvPr id="30" name="Connecteur en arc 76"/>
          <p:cNvCxnSpPr>
            <a:stCxn id="37" idx="4"/>
          </p:cNvCxnSpPr>
          <p:nvPr/>
        </p:nvCxnSpPr>
        <p:spPr>
          <a:xfrm rot="16200000" flipH="1">
            <a:off x="6179134" y="5161686"/>
            <a:ext cx="414061" cy="44799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017831" y="5592715"/>
            <a:ext cx="1184662" cy="49223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0000"/>
                </a:solidFill>
              </a:rPr>
              <a:t>G. </a:t>
            </a:r>
            <a:r>
              <a:rPr lang="fr-FR" sz="1400" dirty="0" err="1" smtClean="0">
                <a:solidFill>
                  <a:srgbClr val="000000"/>
                </a:solidFill>
              </a:rPr>
              <a:t>Antoniou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32" name="ZoneTexte 78"/>
          <p:cNvSpPr txBox="1"/>
          <p:nvPr/>
        </p:nvSpPr>
        <p:spPr>
          <a:xfrm>
            <a:off x="6372116" y="4983928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aName</a:t>
            </a:r>
            <a:endParaRPr lang="fr-FR" sz="1400" dirty="0"/>
          </a:p>
        </p:txBody>
      </p:sp>
      <p:cxnSp>
        <p:nvCxnSpPr>
          <p:cNvPr id="33" name="Connecteur en arc 89"/>
          <p:cNvCxnSpPr>
            <a:stCxn id="35" idx="4"/>
          </p:cNvCxnSpPr>
          <p:nvPr/>
        </p:nvCxnSpPr>
        <p:spPr>
          <a:xfrm rot="16200000" flipH="1">
            <a:off x="3055910" y="5389592"/>
            <a:ext cx="304261" cy="7953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655476" y="5581490"/>
            <a:ext cx="1184662" cy="49223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>
                <a:solidFill>
                  <a:srgbClr val="000000"/>
                </a:solidFill>
              </a:rPr>
              <a:t>Grigoris</a:t>
            </a:r>
            <a:r>
              <a:rPr lang="fr-FR" sz="1400" dirty="0" smtClean="0">
                <a:solidFill>
                  <a:srgbClr val="000000"/>
                </a:solidFill>
              </a:rPr>
              <a:t> </a:t>
            </a:r>
            <a:r>
              <a:rPr lang="fr-FR" sz="1400" dirty="0" err="1" smtClean="0">
                <a:solidFill>
                  <a:srgbClr val="000000"/>
                </a:solidFill>
              </a:rPr>
              <a:t>Antoniou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35" name="ZoneTexte 91"/>
          <p:cNvSpPr txBox="1"/>
          <p:nvPr/>
        </p:nvSpPr>
        <p:spPr>
          <a:xfrm>
            <a:off x="3195548" y="5191057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</a:t>
            </a:r>
            <a:r>
              <a:rPr lang="fr-FR" sz="1400" dirty="0" err="1"/>
              <a:t>N</a:t>
            </a:r>
            <a:r>
              <a:rPr lang="fr-FR" sz="1400" dirty="0" err="1" smtClean="0"/>
              <a:t>ame</a:t>
            </a:r>
            <a:endParaRPr lang="fr-FR" sz="1400" dirty="0"/>
          </a:p>
        </p:txBody>
      </p:sp>
      <p:cxnSp>
        <p:nvCxnSpPr>
          <p:cNvPr id="36" name="Connecteur en arc 117"/>
          <p:cNvCxnSpPr>
            <a:stCxn id="32" idx="4"/>
          </p:cNvCxnSpPr>
          <p:nvPr/>
        </p:nvCxnSpPr>
        <p:spPr>
          <a:xfrm rot="5400000">
            <a:off x="2111057" y="4580994"/>
            <a:ext cx="443064" cy="14568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ZoneTexte 118"/>
          <p:cNvSpPr txBox="1"/>
          <p:nvPr/>
        </p:nvSpPr>
        <p:spPr>
          <a:xfrm>
            <a:off x="2314620" y="4527798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author</a:t>
            </a:r>
            <a:endParaRPr lang="fr-FR" sz="1400" dirty="0"/>
          </a:p>
        </p:txBody>
      </p:sp>
      <p:sp>
        <p:nvSpPr>
          <p:cNvPr id="38" name="Ellipse 125"/>
          <p:cNvSpPr/>
          <p:nvPr/>
        </p:nvSpPr>
        <p:spPr>
          <a:xfrm>
            <a:off x="2009701" y="4875369"/>
            <a:ext cx="500089" cy="46070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a12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39" name="Connecteur en arc 142"/>
          <p:cNvCxnSpPr>
            <a:stCxn id="34" idx="4"/>
          </p:cNvCxnSpPr>
          <p:nvPr/>
        </p:nvCxnSpPr>
        <p:spPr>
          <a:xfrm rot="16200000" flipH="1">
            <a:off x="5192263" y="4529410"/>
            <a:ext cx="391479" cy="17681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ZoneTexte 143"/>
          <p:cNvSpPr txBox="1"/>
          <p:nvPr/>
        </p:nvSpPr>
        <p:spPr>
          <a:xfrm>
            <a:off x="6114886" y="4402957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author</a:t>
            </a:r>
            <a:endParaRPr lang="fr-FR" sz="1400" dirty="0"/>
          </a:p>
          <a:p>
            <a:endParaRPr lang="fr-FR" sz="1400" dirty="0"/>
          </a:p>
        </p:txBody>
      </p:sp>
      <p:sp>
        <p:nvSpPr>
          <p:cNvPr id="41" name="Ellipse 145"/>
          <p:cNvSpPr/>
          <p:nvPr/>
        </p:nvSpPr>
        <p:spPr>
          <a:xfrm>
            <a:off x="5226363" y="4813556"/>
            <a:ext cx="500089" cy="46070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</a:t>
            </a:r>
            <a:r>
              <a:rPr lang="fr-FR" sz="1400" dirty="0">
                <a:solidFill>
                  <a:schemeClr val="tx1"/>
                </a:solidFill>
              </a:rPr>
              <a:t>2</a:t>
            </a:r>
            <a:r>
              <a:rPr lang="fr-FR" sz="1400" dirty="0" smtClean="0">
                <a:solidFill>
                  <a:schemeClr val="tx1"/>
                </a:solidFill>
              </a:rPr>
              <a:t>2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42" name="Connecteur en arc 70"/>
          <p:cNvCxnSpPr>
            <a:stCxn id="32" idx="1"/>
          </p:cNvCxnSpPr>
          <p:nvPr/>
        </p:nvCxnSpPr>
        <p:spPr>
          <a:xfrm rot="16200000" flipV="1">
            <a:off x="1329352" y="3139799"/>
            <a:ext cx="497516" cy="1301026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94282" y="3295438"/>
            <a:ext cx="633315" cy="492231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C00000"/>
                </a:solidFill>
              </a:rPr>
              <a:t>208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44" name="ZoneTexte 72"/>
          <p:cNvSpPr txBox="1"/>
          <p:nvPr/>
        </p:nvSpPr>
        <p:spPr>
          <a:xfrm>
            <a:off x="1264555" y="3288939"/>
            <a:ext cx="89159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nbPages</a:t>
            </a:r>
            <a:endParaRPr lang="fr-FR" sz="1400" dirty="0"/>
          </a:p>
        </p:txBody>
      </p:sp>
      <p:cxnSp>
        <p:nvCxnSpPr>
          <p:cNvPr id="45" name="Connecteur en arc 70"/>
          <p:cNvCxnSpPr>
            <a:stCxn id="34" idx="7"/>
          </p:cNvCxnSpPr>
          <p:nvPr/>
        </p:nvCxnSpPr>
        <p:spPr>
          <a:xfrm rot="5400000" flipH="1" flipV="1">
            <a:off x="5773282" y="3208623"/>
            <a:ext cx="523343" cy="1117097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593502" y="3259383"/>
            <a:ext cx="633315" cy="492231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C00000"/>
                </a:solidFill>
              </a:rPr>
              <a:t>288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47" name="ZoneTexte 72"/>
          <p:cNvSpPr txBox="1"/>
          <p:nvPr/>
        </p:nvSpPr>
        <p:spPr>
          <a:xfrm>
            <a:off x="5546123" y="3287052"/>
            <a:ext cx="89159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nbPages</a:t>
            </a:r>
            <a:endParaRPr lang="fr-FR" sz="1400" dirty="0"/>
          </a:p>
        </p:txBody>
      </p:sp>
      <p:sp>
        <p:nvSpPr>
          <p:cNvPr id="48" name="Rectangle 47"/>
          <p:cNvSpPr/>
          <p:nvPr/>
        </p:nvSpPr>
        <p:spPr>
          <a:xfrm>
            <a:off x="855938" y="5599148"/>
            <a:ext cx="1184662" cy="49223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0000"/>
                </a:solidFill>
              </a:rPr>
              <a:t>Paul </a:t>
            </a:r>
            <a:r>
              <a:rPr lang="fr-FR" sz="1400" dirty="0" err="1" smtClean="0">
                <a:solidFill>
                  <a:srgbClr val="000000"/>
                </a:solidFill>
              </a:rPr>
              <a:t>Grauth</a:t>
            </a:r>
            <a:endParaRPr lang="fr-FR" sz="1400" dirty="0">
              <a:solidFill>
                <a:srgbClr val="000000"/>
              </a:solidFill>
            </a:endParaRPr>
          </a:p>
        </p:txBody>
      </p:sp>
      <p:cxnSp>
        <p:nvCxnSpPr>
          <p:cNvPr id="49" name="Connecteur en arc 76"/>
          <p:cNvCxnSpPr/>
          <p:nvPr/>
        </p:nvCxnSpPr>
        <p:spPr>
          <a:xfrm rot="5400000">
            <a:off x="5086649" y="5299642"/>
            <a:ext cx="415143" cy="36437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ZoneTexte 78"/>
          <p:cNvSpPr txBox="1"/>
          <p:nvPr/>
        </p:nvSpPr>
        <p:spPr>
          <a:xfrm>
            <a:off x="4516876" y="5194148"/>
            <a:ext cx="943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aName</a:t>
            </a:r>
            <a:endParaRPr lang="fr-FR" sz="1400" dirty="0"/>
          </a:p>
        </p:txBody>
      </p:sp>
      <p:sp>
        <p:nvSpPr>
          <p:cNvPr id="51" name="Rectangle 50"/>
          <p:cNvSpPr/>
          <p:nvPr/>
        </p:nvSpPr>
        <p:spPr>
          <a:xfrm>
            <a:off x="4671242" y="5654851"/>
            <a:ext cx="1184662" cy="49223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000000"/>
                </a:solidFill>
              </a:rPr>
              <a:t>P</a:t>
            </a:r>
            <a:r>
              <a:rPr lang="fr-FR" sz="1400" dirty="0" smtClean="0">
                <a:solidFill>
                  <a:srgbClr val="000000"/>
                </a:solidFill>
              </a:rPr>
              <a:t>. </a:t>
            </a:r>
            <a:r>
              <a:rPr lang="fr-FR" sz="1400" dirty="0" err="1" smtClean="0">
                <a:solidFill>
                  <a:srgbClr val="000000"/>
                </a:solidFill>
              </a:rPr>
              <a:t>Grauth</a:t>
            </a:r>
            <a:endParaRPr lang="fr-FR" sz="1400" dirty="0">
              <a:solidFill>
                <a:srgbClr val="000000"/>
              </a:solidFill>
            </a:endParaRPr>
          </a:p>
        </p:txBody>
      </p:sp>
      <p:cxnSp>
        <p:nvCxnSpPr>
          <p:cNvPr id="52" name="Connecteur en arc 76"/>
          <p:cNvCxnSpPr/>
          <p:nvPr/>
        </p:nvCxnSpPr>
        <p:spPr>
          <a:xfrm rot="5400000">
            <a:off x="1600331" y="5116542"/>
            <a:ext cx="330544" cy="63466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ZoneTexte 78"/>
          <p:cNvSpPr txBox="1"/>
          <p:nvPr/>
        </p:nvSpPr>
        <p:spPr>
          <a:xfrm>
            <a:off x="1054004" y="5028295"/>
            <a:ext cx="786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a</a:t>
            </a:r>
            <a:r>
              <a:rPr lang="fr-FR" sz="1400" dirty="0" err="1"/>
              <a:t>N</a:t>
            </a:r>
            <a:r>
              <a:rPr lang="fr-FR" sz="1400" dirty="0" err="1" smtClean="0"/>
              <a:t>ame</a:t>
            </a:r>
            <a:endParaRPr lang="fr-FR" sz="1400" dirty="0"/>
          </a:p>
        </p:txBody>
      </p:sp>
      <p:sp>
        <p:nvSpPr>
          <p:cNvPr id="54" name="Rectangle 53"/>
          <p:cNvSpPr/>
          <p:nvPr/>
        </p:nvSpPr>
        <p:spPr>
          <a:xfrm>
            <a:off x="6746613" y="2147604"/>
            <a:ext cx="1773730" cy="5887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 err="1" smtClean="0">
                <a:solidFill>
                  <a:schemeClr val="tx1"/>
                </a:solidFill>
              </a:rPr>
              <a:t>nbPages</a:t>
            </a:r>
            <a:r>
              <a:rPr lang="en-US" sz="1400" i="1" dirty="0" smtClean="0">
                <a:solidFill>
                  <a:schemeClr val="tx1"/>
                </a:solidFill>
              </a:rPr>
              <a:t> is a Functional Property </a:t>
            </a:r>
          </a:p>
        </p:txBody>
      </p:sp>
      <p:sp>
        <p:nvSpPr>
          <p:cNvPr id="3" name="Oval 2"/>
          <p:cNvSpPr/>
          <p:nvPr/>
        </p:nvSpPr>
        <p:spPr>
          <a:xfrm>
            <a:off x="6328996" y="3213536"/>
            <a:ext cx="1304482" cy="5888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-2453" y="3215727"/>
            <a:ext cx="1304482" cy="5888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6636936" y="539269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Papaleo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, 2014</a:t>
            </a:r>
            <a:r>
              <a:rPr lang="en-US" dirty="0" smtClean="0"/>
              <a:t>]</a:t>
            </a:r>
          </a:p>
          <a:p>
            <a:r>
              <a:rPr lang="en-US" dirty="0" smtClean="0"/>
              <a:t>[Hogan et al. 2012]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3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30400"/>
            <a:ext cx="7748589" cy="4508499"/>
          </a:xfrm>
        </p:spPr>
        <p:txBody>
          <a:bodyPr>
            <a:no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n-GB" sz="1800" b="0" dirty="0" smtClean="0"/>
              <a:t>A logical </a:t>
            </a:r>
            <a:r>
              <a:rPr lang="en-GB" sz="1800" dirty="0" smtClean="0">
                <a:solidFill>
                  <a:srgbClr val="800000"/>
                </a:solidFill>
              </a:rPr>
              <a:t>ontology-based method </a:t>
            </a:r>
            <a:r>
              <a:rPr lang="en-GB" sz="1800" b="0" dirty="0" smtClean="0"/>
              <a:t>to detect invalid </a:t>
            </a:r>
            <a:r>
              <a:rPr lang="en-GB" sz="1800" b="0" dirty="0" err="1" smtClean="0"/>
              <a:t>sameAs</a:t>
            </a:r>
            <a:r>
              <a:rPr lang="en-GB" sz="1800" b="0" dirty="0" smtClean="0"/>
              <a:t> statements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n-GB" sz="1800" b="0" dirty="0" smtClean="0"/>
              <a:t>Builds a contextual graph «around» each one of the two resources involved in the </a:t>
            </a:r>
            <a:r>
              <a:rPr lang="en-GB" sz="1800" b="0" dirty="0" err="1" smtClean="0"/>
              <a:t>sameAs</a:t>
            </a:r>
            <a:r>
              <a:rPr lang="en-GB" sz="1800" b="0" dirty="0" smtClean="0"/>
              <a:t> by exploiting ontology axioms on: </a:t>
            </a:r>
          </a:p>
          <a:p>
            <a:pPr marL="635000" lvl="1" indent="-177800" algn="just">
              <a:buFont typeface="Arial" charset="0"/>
              <a:buChar char="•"/>
            </a:pPr>
            <a:r>
              <a:rPr lang="en-GB" sz="1800" b="0" dirty="0" smtClean="0">
                <a:solidFill>
                  <a:srgbClr val="800000"/>
                </a:solidFill>
              </a:rPr>
              <a:t>functionality</a:t>
            </a:r>
            <a:r>
              <a:rPr lang="en-GB" sz="1800" b="0" dirty="0" smtClean="0"/>
              <a:t> and </a:t>
            </a:r>
            <a:r>
              <a:rPr lang="en-GB" sz="1800" b="0" dirty="0" smtClean="0">
                <a:solidFill>
                  <a:srgbClr val="800000"/>
                </a:solidFill>
              </a:rPr>
              <a:t>inverse </a:t>
            </a:r>
            <a:r>
              <a:rPr lang="en-GB" sz="1800" dirty="0" smtClean="0">
                <a:solidFill>
                  <a:srgbClr val="800000"/>
                </a:solidFill>
              </a:rPr>
              <a:t>functionality </a:t>
            </a:r>
            <a:r>
              <a:rPr lang="en-GB" sz="1800" b="0" dirty="0" smtClean="0"/>
              <a:t>of properties and </a:t>
            </a:r>
          </a:p>
          <a:p>
            <a:pPr marL="635000" lvl="1" indent="-177800" algn="just">
              <a:buFont typeface="Arial" charset="0"/>
              <a:buChar char="•"/>
            </a:pPr>
            <a:r>
              <a:rPr lang="en-GB" sz="1800" b="0" dirty="0" smtClean="0">
                <a:solidFill>
                  <a:srgbClr val="800000"/>
                </a:solidFill>
              </a:rPr>
              <a:t>local completeness </a:t>
            </a:r>
            <a:r>
              <a:rPr lang="en-GB" sz="1800" b="0" dirty="0" smtClean="0"/>
              <a:t>of some properties, e.g., the author list of a book. </a:t>
            </a:r>
          </a:p>
          <a:p>
            <a:pPr lvl="1" indent="0" algn="just">
              <a:buNone/>
            </a:pPr>
            <a:endParaRPr lang="en-GB" sz="1800" b="0" dirty="0" smtClean="0"/>
          </a:p>
          <a:p>
            <a:pPr marL="177800" indent="-177800" algn="just">
              <a:buFont typeface="Arial" charset="0"/>
              <a:buChar char="•"/>
            </a:pPr>
            <a:r>
              <a:rPr lang="en-GB" sz="1800" b="0" dirty="0" smtClean="0"/>
              <a:t>Analyses the descriptions provided in these contextual graphs to eventually detect inconsistencies or high dissimilarities. </a:t>
            </a:r>
          </a:p>
          <a:p>
            <a:pPr marL="177800" indent="-177800" algn="just">
              <a:buFont typeface="Arial" charset="0"/>
              <a:buChar char="•"/>
            </a:pPr>
            <a:endParaRPr lang="en-GB" sz="1800" b="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32</a:t>
            </a:fld>
            <a:endParaRPr lang="fr-FR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57198" y="152718"/>
            <a:ext cx="7391401" cy="137160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990000"/>
                </a:solidFill>
              </a:rPr>
              <a:t>Ontology axiom violation </a:t>
            </a: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36936" y="539269"/>
            <a:ext cx="2366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Papaleo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, 2014] </a:t>
            </a:r>
          </a:p>
        </p:txBody>
      </p:sp>
    </p:spTree>
    <p:extLst>
      <p:ext uri="{BB962C8B-B14F-4D97-AF65-F5344CB8AC3E}">
        <p14:creationId xmlns:p14="http://schemas.microsoft.com/office/powerpoint/2010/main" val="49417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 rot="21276520">
            <a:off x="4942183" y="1572936"/>
            <a:ext cx="4647572" cy="1665793"/>
            <a:chOff x="-4573016" y="980728"/>
            <a:chExt cx="3096344" cy="1665793"/>
          </a:xfrm>
        </p:grpSpPr>
        <p:sp>
          <p:nvSpPr>
            <p:cNvPr id="9" name="Rounded Rectangle 8"/>
            <p:cNvSpPr/>
            <p:nvPr/>
          </p:nvSpPr>
          <p:spPr>
            <a:xfrm>
              <a:off x="-4573016" y="980728"/>
              <a:ext cx="3096344" cy="1665793"/>
            </a:xfrm>
            <a:prstGeom prst="roundRect">
              <a:avLst/>
            </a:prstGeom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-4522305" y="1230157"/>
              <a:ext cx="2973591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9250" lvl="1" indent="0">
                <a:buNone/>
              </a:pPr>
              <a:r>
                <a:rPr lang="en-US" sz="23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Apply </a:t>
              </a:r>
              <a:r>
                <a:rPr lang="en-US" sz="23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Unit </a:t>
              </a:r>
              <a:r>
                <a:rPr lang="en-US" sz="23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Resolution </a:t>
              </a:r>
              <a:r>
                <a:rPr lang="en-US" sz="23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/>
              </a:r>
              <a:br>
                <a:rPr lang="en-US" sz="23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3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on </a:t>
              </a:r>
              <a:r>
                <a:rPr lang="en-US" sz="23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{F∪R</a:t>
              </a:r>
              <a:r>
                <a:rPr lang="en-US" sz="23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}.</a:t>
              </a:r>
            </a:p>
            <a:p>
              <a:pPr marL="349250" lvl="1"/>
              <a:r>
                <a:rPr lang="en-US" sz="2000" dirty="0"/>
                <a:t>[</a:t>
              </a:r>
              <a:r>
                <a:rPr lang="en-US" sz="2000" i="1" dirty="0"/>
                <a:t>F set of facts, R set of rules</a:t>
              </a:r>
              <a:r>
                <a:rPr lang="en-US" sz="2000" dirty="0" smtClean="0"/>
                <a:t>]</a:t>
              </a:r>
              <a:endParaRPr lang="en-US" sz="2000" dirty="0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4991386" y="3844978"/>
            <a:ext cx="4549166" cy="2645065"/>
          </a:xfrm>
          <a:prstGeom prst="roundRect">
            <a:avLst>
              <a:gd name="adj" fmla="val 262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3094" y="2262765"/>
            <a:ext cx="4327330" cy="3518603"/>
          </a:xfrm>
        </p:spPr>
        <p:txBody>
          <a:bodyPr>
            <a:normAutofit/>
          </a:bodyPr>
          <a:lstStyle/>
          <a:p>
            <a:pPr marL="349250" lvl="1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F </a:t>
            </a:r>
            <a:r>
              <a:rPr lang="en-US" b="1" dirty="0">
                <a:solidFill>
                  <a:srgbClr val="C00000"/>
                </a:solidFill>
              </a:rPr>
              <a:t>is the set of RDF facts </a:t>
            </a:r>
            <a:r>
              <a:rPr lang="en-US" dirty="0"/>
              <a:t>enriched by a set of </a:t>
            </a:r>
            <a:r>
              <a:rPr lang="en-US" dirty="0" smtClean="0"/>
              <a:t>¬</a:t>
            </a:r>
            <a:r>
              <a:rPr lang="en-US" dirty="0" err="1" smtClean="0"/>
              <a:t>synVals</a:t>
            </a:r>
            <a:r>
              <a:rPr lang="en-US" dirty="0" smtClean="0"/>
              <a:t> </a:t>
            </a:r>
            <a:r>
              <a:rPr lang="en-US" dirty="0"/>
              <a:t>facts in the form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rgbClr val="C00000"/>
                </a:solidFill>
              </a:rPr>
              <a:t>     ¬</a:t>
            </a:r>
            <a:r>
              <a:rPr lang="en-US" b="1" dirty="0" err="1">
                <a:solidFill>
                  <a:srgbClr val="C00000"/>
                </a:solidFill>
              </a:rPr>
              <a:t>synVals</a:t>
            </a:r>
            <a:r>
              <a:rPr lang="en-US" b="1" dirty="0">
                <a:solidFill>
                  <a:srgbClr val="C00000"/>
                </a:solidFill>
              </a:rPr>
              <a:t>(w</a:t>
            </a:r>
            <a:r>
              <a:rPr lang="en-US" b="1" baseline="-25000" dirty="0">
                <a:solidFill>
                  <a:srgbClr val="C00000"/>
                </a:solidFill>
              </a:rPr>
              <a:t>1</a:t>
            </a:r>
            <a:r>
              <a:rPr lang="en-US" b="1" dirty="0">
                <a:solidFill>
                  <a:srgbClr val="C00000"/>
                </a:solidFill>
              </a:rPr>
              <a:t>, w</a:t>
            </a:r>
            <a:r>
              <a:rPr lang="en-US" b="1" baseline="-25000" dirty="0">
                <a:solidFill>
                  <a:srgbClr val="C00000"/>
                </a:solidFill>
              </a:rPr>
              <a:t>2</a:t>
            </a:r>
            <a:r>
              <a:rPr lang="en-US" b="1" dirty="0">
                <a:solidFill>
                  <a:srgbClr val="C00000"/>
                </a:solidFill>
              </a:rPr>
              <a:t>)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/>
            </a:r>
            <a:b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w</a:t>
            </a:r>
            <a:r>
              <a:rPr lang="en-US" baseline="-25000" dirty="0"/>
              <a:t>1</a:t>
            </a:r>
            <a:r>
              <a:rPr lang="en-US" dirty="0"/>
              <a:t> and w</a:t>
            </a:r>
            <a:r>
              <a:rPr lang="en-US" baseline="-25000" dirty="0"/>
              <a:t>2</a:t>
            </a:r>
            <a:r>
              <a:rPr lang="en-US" dirty="0"/>
              <a:t>, being literals and </a:t>
            </a:r>
            <a:r>
              <a:rPr lang="en-US" dirty="0" smtClean="0"/>
              <a:t>different</a:t>
            </a:r>
            <a:r>
              <a:rPr lang="en-US" dirty="0"/>
              <a:t>.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7913981" y="6490658"/>
            <a:ext cx="1385887" cy="23271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C248AB-E565-412B-9D95-9B07D6A4F3F3}" type="slidenum">
              <a:rPr lang="en-GB" sz="1300" smtClean="0">
                <a:solidFill>
                  <a:srgbClr val="FFFFFF"/>
                </a:solidFill>
                <a:latin typeface="Arial Black" pitchFamily="34" charset="0"/>
              </a:rPr>
              <a:pPr/>
              <a:t>33</a:t>
            </a:fld>
            <a:endParaRPr lang="en-GB" sz="1300" dirty="0">
              <a:solidFill>
                <a:srgbClr val="FFFFFF"/>
              </a:solidFill>
              <a:latin typeface="Arial Black" pitchFamily="34" charset="0"/>
            </a:endParaRPr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8028384" y="6401221"/>
            <a:ext cx="792088" cy="41215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rgbClr val="FFFFFF"/>
                </a:solidFill>
                <a:latin typeface="Arial Black" pitchFamily="34" charset="0"/>
              </a:rPr>
              <a:t>o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f 20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203984" y="4082597"/>
            <a:ext cx="412396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smtClean="0">
                <a:solidFill>
                  <a:schemeClr val="bg1"/>
                </a:solidFill>
              </a:rPr>
              <a:t>EXAMPLES:</a:t>
            </a:r>
          </a:p>
          <a:p>
            <a:r>
              <a:rPr lang="fr-FR" sz="1500" b="1" dirty="0" smtClean="0">
                <a:solidFill>
                  <a:schemeClr val="bg1"/>
                </a:solidFill>
              </a:rPr>
              <a:t>- </a:t>
            </a:r>
            <a:r>
              <a:rPr lang="fr-FR" sz="1500" b="1" dirty="0" err="1" smtClean="0">
                <a:solidFill>
                  <a:schemeClr val="bg1"/>
                </a:solidFill>
              </a:rPr>
              <a:t>notSynVals</a:t>
            </a:r>
            <a:r>
              <a:rPr lang="fr-FR" sz="1500" b="1" dirty="0" smtClean="0">
                <a:solidFill>
                  <a:schemeClr val="bg1"/>
                </a:solidFill>
              </a:rPr>
              <a:t>(‘231’,’100’) </a:t>
            </a:r>
            <a:br>
              <a:rPr lang="fr-FR" sz="1500" b="1" dirty="0" smtClean="0">
                <a:solidFill>
                  <a:schemeClr val="bg1"/>
                </a:solidFill>
              </a:rPr>
            </a:br>
            <a:r>
              <a:rPr lang="fr-FR" sz="1500" dirty="0" smtClean="0">
                <a:solidFill>
                  <a:schemeClr val="bg1"/>
                </a:solidFill>
              </a:rPr>
              <a:t>for a </a:t>
            </a:r>
            <a:r>
              <a:rPr lang="fr-FR" sz="1500" dirty="0" err="1" smtClean="0">
                <a:solidFill>
                  <a:schemeClr val="bg1"/>
                </a:solidFill>
              </a:rPr>
              <a:t>functional</a:t>
            </a:r>
            <a:r>
              <a:rPr lang="fr-FR" sz="1500" dirty="0" smtClean="0">
                <a:solidFill>
                  <a:schemeClr val="bg1"/>
                </a:solidFill>
              </a:rPr>
              <a:t> </a:t>
            </a:r>
            <a:r>
              <a:rPr lang="fr-FR" sz="1500" dirty="0" err="1" smtClean="0">
                <a:solidFill>
                  <a:schemeClr val="bg1"/>
                </a:solidFill>
              </a:rPr>
              <a:t>property</a:t>
            </a:r>
            <a:r>
              <a:rPr lang="fr-FR" sz="1500" dirty="0" smtClean="0">
                <a:solidFill>
                  <a:schemeClr val="bg1"/>
                </a:solidFill>
              </a:rPr>
              <a:t> </a:t>
            </a:r>
            <a:r>
              <a:rPr lang="fr-FR" sz="1500" i="1" dirty="0" err="1" smtClean="0">
                <a:solidFill>
                  <a:schemeClr val="bg1"/>
                </a:solidFill>
              </a:rPr>
              <a:t>numOfPages</a:t>
            </a:r>
            <a:endParaRPr lang="fr-FR" sz="1500" i="1" dirty="0" smtClean="0">
              <a:solidFill>
                <a:schemeClr val="bg1"/>
              </a:solidFill>
            </a:endParaRPr>
          </a:p>
          <a:p>
            <a:endParaRPr lang="fr-FR" sz="1500" dirty="0" smtClean="0">
              <a:solidFill>
                <a:schemeClr val="bg1"/>
              </a:solidFill>
            </a:endParaRPr>
          </a:p>
          <a:p>
            <a:r>
              <a:rPr lang="fr-FR" sz="1500" b="1" dirty="0" smtClean="0">
                <a:solidFill>
                  <a:schemeClr val="bg1"/>
                </a:solidFill>
              </a:rPr>
              <a:t>-</a:t>
            </a:r>
            <a:r>
              <a:rPr lang="fr-FR" sz="1500" b="1" dirty="0" err="1" smtClean="0">
                <a:solidFill>
                  <a:schemeClr val="bg1"/>
                </a:solidFill>
              </a:rPr>
              <a:t>notSynVals</a:t>
            </a:r>
            <a:r>
              <a:rPr lang="fr-FR" sz="1500" b="1" dirty="0" smtClean="0">
                <a:solidFill>
                  <a:schemeClr val="bg1"/>
                </a:solidFill>
              </a:rPr>
              <a:t>(‘New York’, ‘Paris’) </a:t>
            </a:r>
            <a:br>
              <a:rPr lang="fr-FR" sz="1500" b="1" dirty="0" smtClean="0">
                <a:solidFill>
                  <a:schemeClr val="bg1"/>
                </a:solidFill>
              </a:rPr>
            </a:br>
            <a:r>
              <a:rPr lang="fr-FR" sz="1500" dirty="0" smtClean="0">
                <a:solidFill>
                  <a:schemeClr val="bg1"/>
                </a:solidFill>
              </a:rPr>
              <a:t>for a </a:t>
            </a:r>
            <a:r>
              <a:rPr lang="fr-FR" sz="1500" dirty="0" err="1" smtClean="0">
                <a:solidFill>
                  <a:schemeClr val="bg1"/>
                </a:solidFill>
              </a:rPr>
              <a:t>functional</a:t>
            </a:r>
            <a:r>
              <a:rPr lang="fr-FR" sz="1500" dirty="0" smtClean="0">
                <a:solidFill>
                  <a:schemeClr val="bg1"/>
                </a:solidFill>
              </a:rPr>
              <a:t> </a:t>
            </a:r>
            <a:r>
              <a:rPr lang="fr-FR" sz="1500" dirty="0" err="1" smtClean="0">
                <a:solidFill>
                  <a:schemeClr val="bg1"/>
                </a:solidFill>
              </a:rPr>
              <a:t>property</a:t>
            </a:r>
            <a:r>
              <a:rPr lang="fr-FR" sz="1500" dirty="0" smtClean="0">
                <a:solidFill>
                  <a:schemeClr val="bg1"/>
                </a:solidFill>
              </a:rPr>
              <a:t> </a:t>
            </a:r>
            <a:r>
              <a:rPr lang="fr-FR" sz="1500" i="1" dirty="0" err="1" smtClean="0">
                <a:solidFill>
                  <a:schemeClr val="bg1"/>
                </a:solidFill>
              </a:rPr>
              <a:t>cityName</a:t>
            </a:r>
            <a:r>
              <a:rPr lang="fr-FR" sz="1500" i="1" dirty="0" smtClean="0">
                <a:solidFill>
                  <a:schemeClr val="bg1"/>
                </a:solidFill>
              </a:rPr>
              <a:t/>
            </a:r>
            <a:br>
              <a:rPr lang="fr-FR" sz="1500" i="1" dirty="0" smtClean="0">
                <a:solidFill>
                  <a:schemeClr val="bg1"/>
                </a:solidFill>
              </a:rPr>
            </a:br>
            <a:r>
              <a:rPr lang="fr-FR" sz="1500" i="1" dirty="0" smtClean="0">
                <a:solidFill>
                  <a:schemeClr val="bg1"/>
                </a:solidFill>
              </a:rPr>
              <a:t/>
            </a:r>
            <a:br>
              <a:rPr lang="fr-FR" sz="1500" i="1" dirty="0" smtClean="0">
                <a:solidFill>
                  <a:schemeClr val="bg1"/>
                </a:solidFill>
              </a:rPr>
            </a:br>
            <a:endParaRPr lang="fr-FR" sz="1500" i="1" dirty="0" smtClean="0">
              <a:solidFill>
                <a:schemeClr val="bg1"/>
              </a:solidFill>
            </a:endParaRPr>
          </a:p>
          <a:p>
            <a:r>
              <a:rPr lang="fr-FR" sz="1500" i="1" dirty="0" smtClean="0">
                <a:solidFill>
                  <a:schemeClr val="bg1"/>
                </a:solidFill>
              </a:rPr>
              <a:t>… </a:t>
            </a:r>
            <a:r>
              <a:rPr lang="fr-FR" sz="1500" i="1" dirty="0" err="1" smtClean="0">
                <a:solidFill>
                  <a:schemeClr val="bg1"/>
                </a:solidFill>
              </a:rPr>
              <a:t>knowledge</a:t>
            </a:r>
            <a:r>
              <a:rPr lang="fr-FR" sz="1500" i="1" dirty="0" smtClean="0">
                <a:solidFill>
                  <a:schemeClr val="bg1"/>
                </a:solidFill>
              </a:rPr>
              <a:t> </a:t>
            </a:r>
            <a:r>
              <a:rPr lang="fr-FR" sz="1500" i="1" dirty="0" err="1" smtClean="0">
                <a:solidFill>
                  <a:schemeClr val="bg1"/>
                </a:solidFill>
              </a:rPr>
              <a:t>from</a:t>
            </a:r>
            <a:r>
              <a:rPr lang="fr-FR" sz="1500" i="1" dirty="0" smtClean="0">
                <a:solidFill>
                  <a:schemeClr val="bg1"/>
                </a:solidFill>
              </a:rPr>
              <a:t> expert or </a:t>
            </a:r>
            <a:r>
              <a:rPr lang="fr-FR" sz="1500" i="1" dirty="0" err="1" smtClean="0">
                <a:solidFill>
                  <a:schemeClr val="bg1"/>
                </a:solidFill>
              </a:rPr>
              <a:t>extracted</a:t>
            </a:r>
            <a:r>
              <a:rPr lang="fr-FR" sz="1500" i="1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33</a:t>
            </a:fld>
            <a:endParaRPr lang="fr-FR"/>
          </a:p>
        </p:txBody>
      </p:sp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11585" cy="1143000"/>
          </a:xfrm>
        </p:spPr>
        <p:txBody>
          <a:bodyPr>
            <a:noAutofit/>
          </a:bodyPr>
          <a:lstStyle/>
          <a:p>
            <a:pPr>
              <a:tabLst>
                <a:tab pos="1905000" algn="l"/>
              </a:tabLst>
            </a:pPr>
            <a:r>
              <a:rPr lang="en-GB" dirty="0">
                <a:solidFill>
                  <a:srgbClr val="990000"/>
                </a:solidFill>
              </a:rPr>
              <a:t>Ontology axiom </a:t>
            </a:r>
            <a:r>
              <a:rPr lang="en-GB" dirty="0" smtClean="0">
                <a:solidFill>
                  <a:srgbClr val="990000"/>
                </a:solidFill>
              </a:rPr>
              <a:t/>
            </a:r>
            <a:br>
              <a:rPr lang="en-GB" dirty="0" smtClean="0">
                <a:solidFill>
                  <a:srgbClr val="990000"/>
                </a:solidFill>
              </a:rPr>
            </a:br>
            <a:r>
              <a:rPr lang="en-GB" dirty="0" smtClean="0">
                <a:solidFill>
                  <a:srgbClr val="990000"/>
                </a:solidFill>
              </a:rPr>
              <a:t>violation </a:t>
            </a: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36936" y="539269"/>
            <a:ext cx="2366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Papaleo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, 2014] </a:t>
            </a:r>
          </a:p>
        </p:txBody>
      </p:sp>
    </p:spTree>
    <p:extLst>
      <p:ext uri="{BB962C8B-B14F-4D97-AF65-F5344CB8AC3E}">
        <p14:creationId xmlns:p14="http://schemas.microsoft.com/office/powerpoint/2010/main" val="1286684851"/>
      </p:ext>
    </p:extLst>
  </p:cSld>
  <p:clrMapOvr>
    <a:masterClrMapping/>
  </p:clrMapOvr>
  <p:transition advClick="0" advTm="2000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2346" y="2529001"/>
            <a:ext cx="7962082" cy="3518603"/>
          </a:xfrm>
        </p:spPr>
        <p:txBody>
          <a:bodyPr/>
          <a:lstStyle/>
          <a:p>
            <a:pPr marL="0" lvl="1" indent="0">
              <a:buNone/>
            </a:pPr>
            <a:r>
              <a:rPr lang="en-US" dirty="0" smtClean="0"/>
              <a:t>R the set of rules</a:t>
            </a:r>
            <a:endParaRPr lang="fr-FR" dirty="0"/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7913981" y="6490658"/>
            <a:ext cx="1385887" cy="23271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C248AB-E565-412B-9D95-9B07D6A4F3F3}" type="slidenum">
              <a:rPr lang="en-GB" sz="1300" smtClean="0">
                <a:solidFill>
                  <a:srgbClr val="FFFFFF"/>
                </a:solidFill>
                <a:latin typeface="Arial Black" pitchFamily="34" charset="0"/>
              </a:rPr>
              <a:pPr/>
              <a:t>34</a:t>
            </a:fld>
            <a:endParaRPr lang="en-GB" sz="1300" dirty="0">
              <a:solidFill>
                <a:srgbClr val="FFFFFF"/>
              </a:solidFill>
              <a:latin typeface="Arial Black" pitchFamily="34" charset="0"/>
            </a:endParaRPr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8028384" y="6401221"/>
            <a:ext cx="792088" cy="41215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rgbClr val="FFFFFF"/>
                </a:solidFill>
                <a:latin typeface="Arial Black" pitchFamily="34" charset="0"/>
              </a:rPr>
              <a:t>o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f 20</a:t>
            </a:r>
          </a:p>
        </p:txBody>
      </p:sp>
      <p:pic>
        <p:nvPicPr>
          <p:cNvPr id="17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429071"/>
            <a:ext cx="7463551" cy="8766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8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46" y="5520570"/>
            <a:ext cx="5088942" cy="5207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467543" y="3012419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(inverse) </a:t>
            </a:r>
            <a:r>
              <a:rPr lang="it-IT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</a:t>
            </a:r>
            <a:r>
              <a:rPr lang="it-IT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2346" y="5188108"/>
            <a:ext cx="3054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it-IT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ocal</a:t>
            </a:r>
            <a:r>
              <a:rPr lang="it-IT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complete </a:t>
            </a:r>
            <a:r>
              <a:rPr lang="it-IT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0" name="Group 19"/>
          <p:cNvGrpSpPr/>
          <p:nvPr/>
        </p:nvGrpSpPr>
        <p:grpSpPr>
          <a:xfrm rot="21276520">
            <a:off x="4856001" y="1055363"/>
            <a:ext cx="4647572" cy="1665793"/>
            <a:chOff x="-4573016" y="980728"/>
            <a:chExt cx="3096344" cy="1665793"/>
          </a:xfrm>
          <a:effectLst/>
        </p:grpSpPr>
        <p:sp>
          <p:nvSpPr>
            <p:cNvPr id="21" name="Rounded Rectangle 20"/>
            <p:cNvSpPr/>
            <p:nvPr/>
          </p:nvSpPr>
          <p:spPr>
            <a:xfrm>
              <a:off x="-4573016" y="980728"/>
              <a:ext cx="3096344" cy="1665793"/>
            </a:xfrm>
            <a:prstGeom prst="roundRect">
              <a:avLst/>
            </a:prstGeom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-4522305" y="1230157"/>
              <a:ext cx="2973591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9250" lvl="1" indent="0">
                <a:buNone/>
              </a:pPr>
              <a:r>
                <a:rPr lang="en-US" sz="23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Apply </a:t>
              </a:r>
              <a:r>
                <a:rPr lang="en-US" sz="23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Unit </a:t>
              </a:r>
              <a:r>
                <a:rPr lang="en-US" sz="23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Resolution </a:t>
              </a:r>
              <a:r>
                <a:rPr lang="en-US" sz="23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/>
              </a:r>
              <a:br>
                <a:rPr lang="en-US" sz="23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3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on </a:t>
              </a:r>
              <a:r>
                <a:rPr lang="en-US" sz="23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{F∪R</a:t>
              </a:r>
              <a:r>
                <a:rPr lang="en-US" sz="23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}.</a:t>
              </a:r>
            </a:p>
            <a:p>
              <a:pPr marL="349250" lvl="1"/>
              <a:r>
                <a:rPr lang="en-US" sz="2000" dirty="0"/>
                <a:t>[</a:t>
              </a:r>
              <a:r>
                <a:rPr lang="en-US" sz="2000" i="1" dirty="0"/>
                <a:t>F set of facts, R set of rules</a:t>
              </a:r>
              <a:r>
                <a:rPr lang="en-US" sz="2000" dirty="0" smtClean="0"/>
                <a:t>]</a:t>
              </a:r>
              <a:endParaRPr lang="en-US" sz="20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592288" y="4494963"/>
            <a:ext cx="6516216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400" dirty="0" err="1" smtClean="0"/>
              <a:t>sameAs</a:t>
            </a:r>
            <a:r>
              <a:rPr lang="fr-FR" sz="1400" dirty="0" smtClean="0"/>
              <a:t>(</a:t>
            </a:r>
            <a:r>
              <a:rPr lang="fr-FR" sz="1400" dirty="0" err="1" smtClean="0"/>
              <a:t>x,y</a:t>
            </a:r>
            <a:r>
              <a:rPr lang="fr-FR" sz="1400" dirty="0"/>
              <a:t>) </a:t>
            </a:r>
            <a:r>
              <a:rPr lang="fr-FR" sz="2400" dirty="0" smtClean="0">
                <a:sym typeface="Symbol" panose="05050102010706020507" pitchFamily="18" charset="2"/>
              </a:rPr>
              <a:t></a:t>
            </a:r>
            <a:r>
              <a:rPr lang="fr-FR" sz="1400" dirty="0" err="1" smtClean="0"/>
              <a:t>numOfPages</a:t>
            </a:r>
            <a:r>
              <a:rPr lang="fr-FR" sz="1400" dirty="0" smtClean="0"/>
              <a:t>(x,w</a:t>
            </a:r>
            <a:r>
              <a:rPr lang="fr-FR" sz="1400" baseline="-25000" dirty="0" smtClean="0"/>
              <a:t>1</a:t>
            </a:r>
            <a:r>
              <a:rPr lang="fr-FR" sz="1400" dirty="0"/>
              <a:t>) </a:t>
            </a:r>
            <a:r>
              <a:rPr lang="fr-FR" sz="2400" dirty="0" smtClean="0">
                <a:sym typeface="Symbol" panose="05050102010706020507" pitchFamily="18" charset="2"/>
              </a:rPr>
              <a:t></a:t>
            </a:r>
            <a:r>
              <a:rPr lang="fr-FR" sz="1400" dirty="0" smtClean="0"/>
              <a:t> </a:t>
            </a:r>
            <a:r>
              <a:rPr lang="fr-FR" sz="1400" dirty="0" err="1"/>
              <a:t>numOfPages</a:t>
            </a:r>
            <a:r>
              <a:rPr lang="fr-FR" sz="1400" dirty="0"/>
              <a:t>(y,w</a:t>
            </a:r>
            <a:r>
              <a:rPr lang="fr-FR" sz="1400" baseline="-25000" dirty="0"/>
              <a:t>2</a:t>
            </a:r>
            <a:r>
              <a:rPr lang="fr-FR" sz="1400" dirty="0"/>
              <a:t>) </a:t>
            </a:r>
            <a:r>
              <a:rPr lang="fr-FR" sz="1400" dirty="0">
                <a:sym typeface="Wingdings"/>
              </a:rPr>
              <a:t> </a:t>
            </a:r>
            <a:r>
              <a:rPr lang="fr-FR" sz="1400" dirty="0" err="1">
                <a:sym typeface="Wingdings"/>
              </a:rPr>
              <a:t>SynVals</a:t>
            </a:r>
            <a:r>
              <a:rPr lang="fr-FR" sz="1400" dirty="0">
                <a:sym typeface="Wingdings"/>
              </a:rPr>
              <a:t>(w</a:t>
            </a:r>
            <a:r>
              <a:rPr lang="fr-FR" sz="1400" baseline="-25000" dirty="0">
                <a:sym typeface="Wingdings"/>
              </a:rPr>
              <a:t>1</a:t>
            </a:r>
            <a:r>
              <a:rPr lang="fr-FR" sz="1400" dirty="0">
                <a:sym typeface="Wingdings"/>
              </a:rPr>
              <a:t>,w</a:t>
            </a:r>
            <a:r>
              <a:rPr lang="fr-FR" sz="1400" baseline="-25000" dirty="0">
                <a:sym typeface="Wingdings"/>
              </a:rPr>
              <a:t>2</a:t>
            </a:r>
            <a:r>
              <a:rPr lang="fr-FR" sz="1400" dirty="0">
                <a:sym typeface="Wingdings"/>
              </a:rPr>
              <a:t>)</a:t>
            </a:r>
            <a:endParaRPr lang="fr-FR" sz="1400" dirty="0"/>
          </a:p>
        </p:txBody>
      </p:sp>
      <p:sp>
        <p:nvSpPr>
          <p:cNvPr id="23" name="Rectangle 22"/>
          <p:cNvSpPr/>
          <p:nvPr/>
        </p:nvSpPr>
        <p:spPr>
          <a:xfrm>
            <a:off x="5809703" y="5372774"/>
            <a:ext cx="3293604" cy="6771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400" dirty="0" err="1"/>
              <a:t>sameAs</a:t>
            </a:r>
            <a:r>
              <a:rPr lang="fr-FR" sz="1400" dirty="0"/>
              <a:t>(</a:t>
            </a:r>
            <a:r>
              <a:rPr lang="fr-FR" sz="1400" dirty="0" err="1"/>
              <a:t>x,y</a:t>
            </a:r>
            <a:r>
              <a:rPr lang="fr-FR" sz="1400" dirty="0"/>
              <a:t>) </a:t>
            </a:r>
            <a:r>
              <a:rPr lang="fr-FR" sz="2400" dirty="0">
                <a:sym typeface="Symbol" panose="05050102010706020507" pitchFamily="18" charset="2"/>
              </a:rPr>
              <a:t></a:t>
            </a:r>
            <a:r>
              <a:rPr lang="fr-FR" sz="1400" dirty="0">
                <a:sym typeface="Symbol" panose="05050102010706020507" pitchFamily="18" charset="2"/>
              </a:rPr>
              <a:t> </a:t>
            </a:r>
            <a:r>
              <a:rPr lang="fr-FR" sz="1400" dirty="0" err="1" smtClean="0"/>
              <a:t>hasAuthor</a:t>
            </a:r>
            <a:r>
              <a:rPr lang="fr-FR" sz="1400" dirty="0" smtClean="0"/>
              <a:t>(x,w</a:t>
            </a:r>
            <a:r>
              <a:rPr lang="fr-FR" sz="1400" baseline="-25000" dirty="0" smtClean="0"/>
              <a:t>1</a:t>
            </a:r>
            <a:r>
              <a:rPr lang="fr-FR" sz="1400" dirty="0"/>
              <a:t>) </a:t>
            </a:r>
            <a:endParaRPr lang="fr-FR" sz="1400" dirty="0" smtClean="0"/>
          </a:p>
          <a:p>
            <a:r>
              <a:rPr lang="fr-FR" sz="1400" dirty="0" smtClean="0">
                <a:sym typeface="Wingdings"/>
              </a:rPr>
              <a:t> </a:t>
            </a:r>
            <a:r>
              <a:rPr lang="fr-FR" sz="1400" dirty="0" err="1">
                <a:sym typeface="Wingdings"/>
              </a:rPr>
              <a:t>hasAuthor</a:t>
            </a:r>
            <a:r>
              <a:rPr lang="fr-FR" sz="1400" dirty="0">
                <a:sym typeface="Wingdings"/>
              </a:rPr>
              <a:t>(y,w</a:t>
            </a:r>
            <a:r>
              <a:rPr lang="fr-FR" sz="1400" baseline="-25000" dirty="0">
                <a:sym typeface="Wingdings"/>
              </a:rPr>
              <a:t>1</a:t>
            </a:r>
            <a:r>
              <a:rPr lang="fr-FR" sz="1400" dirty="0">
                <a:sym typeface="Wingdings"/>
              </a:rPr>
              <a:t>)</a:t>
            </a:r>
            <a:endParaRPr lang="fr-FR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34</a:t>
            </a:fld>
            <a:endParaRPr lang="fr-FR" dirty="0"/>
          </a:p>
        </p:txBody>
      </p:sp>
      <p:sp>
        <p:nvSpPr>
          <p:cNvPr id="25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11585" cy="1143000"/>
          </a:xfrm>
        </p:spPr>
        <p:txBody>
          <a:bodyPr>
            <a:noAutofit/>
          </a:bodyPr>
          <a:lstStyle/>
          <a:p>
            <a:pPr>
              <a:tabLst>
                <a:tab pos="1905000" algn="l"/>
              </a:tabLst>
            </a:pPr>
            <a:r>
              <a:rPr lang="en-GB" dirty="0">
                <a:solidFill>
                  <a:srgbClr val="990000"/>
                </a:solidFill>
              </a:rPr>
              <a:t>Ontology axiom </a:t>
            </a:r>
            <a:r>
              <a:rPr lang="en-GB" dirty="0" smtClean="0">
                <a:solidFill>
                  <a:srgbClr val="990000"/>
                </a:solidFill>
              </a:rPr>
              <a:t/>
            </a:r>
            <a:br>
              <a:rPr lang="en-GB" dirty="0" smtClean="0">
                <a:solidFill>
                  <a:srgbClr val="990000"/>
                </a:solidFill>
              </a:rPr>
            </a:br>
            <a:r>
              <a:rPr lang="en-GB" dirty="0" smtClean="0">
                <a:solidFill>
                  <a:srgbClr val="990000"/>
                </a:solidFill>
              </a:rPr>
              <a:t>violation </a:t>
            </a: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36936" y="539269"/>
            <a:ext cx="2366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Papaleo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, 2014] </a:t>
            </a:r>
          </a:p>
        </p:txBody>
      </p:sp>
    </p:spTree>
    <p:extLst>
      <p:ext uri="{BB962C8B-B14F-4D97-AF65-F5344CB8AC3E}">
        <p14:creationId xmlns:p14="http://schemas.microsoft.com/office/powerpoint/2010/main" val="151965467"/>
      </p:ext>
    </p:extLst>
  </p:cSld>
  <p:clrMapOvr>
    <a:masterClrMapping/>
  </p:clrMapOvr>
  <p:transition advClick="0" advTm="2000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4048" y="1755406"/>
            <a:ext cx="7753765" cy="1136650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fr-FR" b="0" dirty="0"/>
              <a:t>OAEI 2010 </a:t>
            </a:r>
            <a:r>
              <a:rPr lang="fr-FR" b="0" dirty="0" err="1"/>
              <a:t>dataset</a:t>
            </a:r>
            <a:r>
              <a:rPr lang="fr-FR" b="0" dirty="0"/>
              <a:t> on Restaurants</a:t>
            </a:r>
          </a:p>
          <a:p>
            <a:pPr marL="342900" indent="-342900">
              <a:buFont typeface="Arial" charset="0"/>
              <a:buChar char="•"/>
            </a:pPr>
            <a:r>
              <a:rPr lang="fr-FR" b="0" dirty="0" smtClean="0"/>
              <a:t>Use of the output of </a:t>
            </a:r>
            <a:r>
              <a:rPr lang="fr-FR" b="0" dirty="0" err="1" smtClean="0"/>
              <a:t>different</a:t>
            </a:r>
            <a:r>
              <a:rPr lang="fr-FR" b="0" dirty="0" smtClean="0"/>
              <a:t> </a:t>
            </a:r>
            <a:r>
              <a:rPr lang="fr-FR" b="0" dirty="0" err="1" smtClean="0"/>
              <a:t>linking</a:t>
            </a:r>
            <a:r>
              <a:rPr lang="fr-FR" b="0" dirty="0" smtClean="0"/>
              <a:t> </a:t>
            </a:r>
            <a:r>
              <a:rPr lang="fr-FR" b="0" dirty="0" err="1" smtClean="0"/>
              <a:t>tools</a:t>
            </a:r>
            <a:r>
              <a:rPr lang="fr-FR" b="0" dirty="0" smtClean="0"/>
              <a:t> [1], [2] and [3]. </a:t>
            </a:r>
          </a:p>
          <a:p>
            <a:pPr marL="342900" indent="-342900">
              <a:buFont typeface="Arial" charset="0"/>
              <a:buChar char="•"/>
            </a:pPr>
            <a:endParaRPr lang="fr-FR" b="0" dirty="0"/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7913981" y="6489997"/>
            <a:ext cx="1385887" cy="23271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C248AB-E565-412B-9D95-9B07D6A4F3F3}" type="slidenum">
              <a:rPr lang="en-GB" sz="1300" smtClean="0">
                <a:solidFill>
                  <a:srgbClr val="FFFFFF"/>
                </a:solidFill>
                <a:latin typeface="Arial Black" pitchFamily="34" charset="0"/>
              </a:rPr>
              <a:pPr/>
              <a:t>35</a:t>
            </a:fld>
            <a:endParaRPr lang="en-GB" sz="1300" dirty="0">
              <a:solidFill>
                <a:srgbClr val="FFFFFF"/>
              </a:solidFill>
              <a:latin typeface="Arial Black" pitchFamily="34" charset="0"/>
            </a:endParaRP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8028384" y="6401221"/>
            <a:ext cx="792088" cy="41215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rgbClr val="FFFFFF"/>
                </a:solidFill>
                <a:latin typeface="Arial Black" pitchFamily="34" charset="0"/>
              </a:rPr>
              <a:t>o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f 20</a:t>
            </a:r>
          </a:p>
        </p:txBody>
      </p:sp>
      <p:sp>
        <p:nvSpPr>
          <p:cNvPr id="4" name="Rectangle 3"/>
          <p:cNvSpPr/>
          <p:nvPr/>
        </p:nvSpPr>
        <p:spPr>
          <a:xfrm>
            <a:off x="546047" y="2727609"/>
            <a:ext cx="290472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300" dirty="0" smtClean="0"/>
              <a:t>[1] Sais </a:t>
            </a:r>
            <a:r>
              <a:rPr lang="fr-FR" sz="1300" dirty="0"/>
              <a:t>et al.: </a:t>
            </a:r>
            <a:r>
              <a:rPr lang="fr-FR" sz="1300" i="1" dirty="0"/>
              <a:t>LN2R a </a:t>
            </a:r>
            <a:r>
              <a:rPr lang="fr-FR" sz="1300" i="1" dirty="0" err="1"/>
              <a:t>knowledge</a:t>
            </a:r>
            <a:r>
              <a:rPr lang="fr-FR" sz="1300" i="1" dirty="0"/>
              <a:t> </a:t>
            </a:r>
            <a:r>
              <a:rPr lang="fr-FR" sz="1300" i="1" dirty="0" err="1"/>
              <a:t>based</a:t>
            </a:r>
            <a:r>
              <a:rPr lang="fr-FR" sz="1300" i="1" dirty="0"/>
              <a:t> </a:t>
            </a:r>
            <a:r>
              <a:rPr lang="fr-FR" sz="1300" i="1" dirty="0" err="1"/>
              <a:t>reference</a:t>
            </a:r>
            <a:r>
              <a:rPr lang="fr-FR" sz="1300" i="1" dirty="0"/>
              <a:t> </a:t>
            </a:r>
            <a:r>
              <a:rPr lang="fr-FR" sz="1300" i="1" dirty="0" err="1"/>
              <a:t>reconciliation</a:t>
            </a:r>
            <a:r>
              <a:rPr lang="fr-FR" sz="1300" i="1" dirty="0"/>
              <a:t> system: OAEI2010 </a:t>
            </a:r>
            <a:r>
              <a:rPr lang="fr-FR" sz="1300" i="1" dirty="0" err="1"/>
              <a:t>results</a:t>
            </a:r>
            <a:r>
              <a:rPr lang="fr-FR" sz="1300" dirty="0"/>
              <a:t>. </a:t>
            </a:r>
            <a:r>
              <a:rPr lang="fr-FR" sz="1300" dirty="0" smtClean="0"/>
              <a:t>(2010)</a:t>
            </a:r>
            <a:endParaRPr lang="fr-FR" sz="1300" dirty="0"/>
          </a:p>
        </p:txBody>
      </p:sp>
      <p:sp>
        <p:nvSpPr>
          <p:cNvPr id="13" name="Rectangle 12"/>
          <p:cNvSpPr/>
          <p:nvPr/>
        </p:nvSpPr>
        <p:spPr>
          <a:xfrm>
            <a:off x="3627226" y="2740721"/>
            <a:ext cx="2532443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300" dirty="0" smtClean="0"/>
              <a:t>[2] </a:t>
            </a:r>
            <a:r>
              <a:rPr lang="fr-FR" sz="1300" dirty="0" err="1" smtClean="0"/>
              <a:t>Symeonidou</a:t>
            </a:r>
            <a:r>
              <a:rPr lang="fr-FR" sz="1300" dirty="0" smtClean="0"/>
              <a:t> et al.: </a:t>
            </a:r>
            <a:r>
              <a:rPr lang="fr-FR" sz="1300" i="1" dirty="0" err="1"/>
              <a:t>SAKey</a:t>
            </a:r>
            <a:r>
              <a:rPr lang="fr-FR" sz="1300" i="1" dirty="0"/>
              <a:t>: </a:t>
            </a:r>
            <a:r>
              <a:rPr lang="fr-FR" sz="1300" i="1" dirty="0" err="1"/>
              <a:t>Scalable</a:t>
            </a:r>
            <a:r>
              <a:rPr lang="fr-FR" sz="1300" i="1" dirty="0"/>
              <a:t> </a:t>
            </a:r>
            <a:r>
              <a:rPr lang="fr-FR" sz="1300" i="1" dirty="0" err="1"/>
              <a:t>Almost</a:t>
            </a:r>
            <a:r>
              <a:rPr lang="fr-FR" sz="1300" i="1" dirty="0"/>
              <a:t> Key </a:t>
            </a:r>
            <a:r>
              <a:rPr lang="fr-FR" sz="1300" i="1" dirty="0" err="1"/>
              <a:t>Discovery</a:t>
            </a:r>
            <a:r>
              <a:rPr lang="fr-FR" sz="1300" i="1" dirty="0"/>
              <a:t> in RDF Data</a:t>
            </a:r>
            <a:r>
              <a:rPr lang="fr-FR" sz="1300" dirty="0"/>
              <a:t>. </a:t>
            </a:r>
            <a:r>
              <a:rPr lang="fr-FR" sz="1300" dirty="0" smtClean="0"/>
              <a:t> (</a:t>
            </a:r>
            <a:r>
              <a:rPr lang="fr-FR" sz="1300" dirty="0"/>
              <a:t>2014)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36128" y="2741930"/>
            <a:ext cx="262778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300" dirty="0" smtClean="0"/>
              <a:t>[3] Yves et al.: </a:t>
            </a:r>
            <a:r>
              <a:rPr lang="fr-FR" sz="1300" i="1" dirty="0" err="1"/>
              <a:t>Ontology</a:t>
            </a:r>
            <a:r>
              <a:rPr lang="fr-FR" sz="1300" i="1" dirty="0"/>
              <a:t> </a:t>
            </a:r>
            <a:r>
              <a:rPr lang="fr-FR" sz="1300" i="1" dirty="0" err="1"/>
              <a:t>matching</a:t>
            </a:r>
            <a:r>
              <a:rPr lang="fr-FR" sz="1300" i="1" dirty="0"/>
              <a:t> </a:t>
            </a:r>
            <a:r>
              <a:rPr lang="fr-FR" sz="1300" i="1" dirty="0" err="1"/>
              <a:t>with</a:t>
            </a:r>
            <a:r>
              <a:rPr lang="fr-FR" sz="1300" i="1" dirty="0"/>
              <a:t> </a:t>
            </a:r>
            <a:r>
              <a:rPr lang="fr-FR" sz="1300" i="1" dirty="0" err="1"/>
              <a:t>semantic</a:t>
            </a:r>
            <a:r>
              <a:rPr lang="fr-FR" sz="1300" i="1" dirty="0"/>
              <a:t> </a:t>
            </a:r>
            <a:r>
              <a:rPr lang="fr-FR" sz="1300" i="1" dirty="0" err="1"/>
              <a:t>verification</a:t>
            </a:r>
            <a:r>
              <a:rPr lang="fr-FR" sz="1300" dirty="0"/>
              <a:t>. </a:t>
            </a:r>
            <a:r>
              <a:rPr lang="fr-FR" sz="1300" dirty="0" smtClean="0"/>
              <a:t>(</a:t>
            </a:r>
            <a:r>
              <a:rPr lang="fr-FR" sz="1300" dirty="0"/>
              <a:t>2009)</a:t>
            </a:r>
          </a:p>
        </p:txBody>
      </p:sp>
      <p:pic>
        <p:nvPicPr>
          <p:cNvPr id="15" name="Picture 1027" descr="http://www.parascript.com/wp-content/uploads/2013/08/icon38Improvemen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383" y="189736"/>
            <a:ext cx="967171" cy="72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581804" y="1190167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Papaleo</a:t>
            </a:r>
            <a:r>
              <a:rPr lang="en-US" dirty="0" smtClean="0"/>
              <a:t> et al. 2014]</a:t>
            </a:r>
            <a:endParaRPr lang="en-US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11585" cy="1143000"/>
          </a:xfrm>
        </p:spPr>
        <p:txBody>
          <a:bodyPr>
            <a:noAutofit/>
          </a:bodyPr>
          <a:lstStyle/>
          <a:p>
            <a:pPr>
              <a:tabLst>
                <a:tab pos="1905000" algn="l"/>
              </a:tabLst>
            </a:pPr>
            <a:r>
              <a:rPr lang="en-GB" dirty="0">
                <a:solidFill>
                  <a:srgbClr val="990000"/>
                </a:solidFill>
              </a:rPr>
              <a:t>Ontology axiom </a:t>
            </a:r>
            <a:r>
              <a:rPr lang="en-GB" dirty="0" smtClean="0">
                <a:solidFill>
                  <a:srgbClr val="990000"/>
                </a:solidFill>
              </a:rPr>
              <a:t/>
            </a:r>
            <a:br>
              <a:rPr lang="en-GB" dirty="0" smtClean="0">
                <a:solidFill>
                  <a:srgbClr val="990000"/>
                </a:solidFill>
              </a:rPr>
            </a:br>
            <a:r>
              <a:rPr lang="en-GB" dirty="0" smtClean="0">
                <a:solidFill>
                  <a:srgbClr val="990000"/>
                </a:solidFill>
              </a:rPr>
              <a:t>violation </a:t>
            </a: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3202937" y="3989119"/>
            <a:ext cx="1897036" cy="57606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 smtClean="0"/>
              <a:t>restaurant2</a:t>
            </a:r>
            <a:endParaRPr lang="en-US" sz="1600" dirty="0"/>
          </a:p>
        </p:txBody>
      </p:sp>
      <p:sp>
        <p:nvSpPr>
          <p:cNvPr id="41" name="Oval 40"/>
          <p:cNvSpPr/>
          <p:nvPr/>
        </p:nvSpPr>
        <p:spPr>
          <a:xfrm>
            <a:off x="5884723" y="4869456"/>
            <a:ext cx="697081" cy="57606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059994" y="3445064"/>
            <a:ext cx="704857" cy="57606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306019" y="4237152"/>
            <a:ext cx="1814259" cy="3600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 smtClean="0"/>
              <a:t>‘</a:t>
            </a:r>
            <a:r>
              <a:rPr lang="it-IT" sz="1600" dirty="0" err="1" smtClean="0"/>
              <a:t>Californian</a:t>
            </a:r>
            <a:r>
              <a:rPr lang="it-IT" sz="1600" dirty="0" smtClean="0"/>
              <a:t>’</a:t>
            </a:r>
            <a:endParaRPr lang="en-US" sz="1600" dirty="0"/>
          </a:p>
        </p:txBody>
      </p:sp>
      <p:sp>
        <p:nvSpPr>
          <p:cNvPr id="44" name="Rectangle 43"/>
          <p:cNvSpPr/>
          <p:nvPr/>
        </p:nvSpPr>
        <p:spPr>
          <a:xfrm>
            <a:off x="3191527" y="5715936"/>
            <a:ext cx="1814259" cy="36004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 smtClean="0"/>
              <a:t>‘818/788-3536’</a:t>
            </a:r>
            <a:endParaRPr lang="en-US" sz="1600" dirty="0"/>
          </a:p>
        </p:txBody>
      </p:sp>
      <p:sp>
        <p:nvSpPr>
          <p:cNvPr id="45" name="Rectangle 44"/>
          <p:cNvSpPr/>
          <p:nvPr/>
        </p:nvSpPr>
        <p:spPr>
          <a:xfrm>
            <a:off x="5083085" y="5690313"/>
            <a:ext cx="1276878" cy="3600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 smtClean="0"/>
              <a:t>‘</a:t>
            </a:r>
            <a:r>
              <a:rPr lang="it-IT" sz="1600" dirty="0" err="1" smtClean="0"/>
              <a:t>cafe</a:t>
            </a:r>
            <a:r>
              <a:rPr lang="it-IT" sz="1600" dirty="0" smtClean="0"/>
              <a:t> </a:t>
            </a:r>
            <a:r>
              <a:rPr lang="it-IT" sz="1600" dirty="0" err="1" smtClean="0"/>
              <a:t>bizou</a:t>
            </a:r>
            <a:r>
              <a:rPr lang="it-IT" sz="1600" dirty="0" smtClean="0"/>
              <a:t>’</a:t>
            </a:r>
            <a:endParaRPr lang="en-US" sz="1600" dirty="0"/>
          </a:p>
        </p:txBody>
      </p:sp>
      <p:sp>
        <p:nvSpPr>
          <p:cNvPr id="46" name="Rectangle 45"/>
          <p:cNvSpPr/>
          <p:nvPr/>
        </p:nvSpPr>
        <p:spPr>
          <a:xfrm>
            <a:off x="6592107" y="5663675"/>
            <a:ext cx="2212637" cy="3600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 smtClean="0"/>
              <a:t>‘701 </a:t>
            </a:r>
            <a:r>
              <a:rPr lang="it-IT" sz="1600" dirty="0" err="1" smtClean="0"/>
              <a:t>stone</a:t>
            </a:r>
            <a:r>
              <a:rPr lang="it-IT" sz="1600" dirty="0" smtClean="0"/>
              <a:t> canyon </a:t>
            </a:r>
            <a:r>
              <a:rPr lang="it-IT" sz="1600" dirty="0" err="1" smtClean="0"/>
              <a:t>rd</a:t>
            </a:r>
            <a:r>
              <a:rPr lang="it-IT" sz="1600" dirty="0" smtClean="0"/>
              <a:t>.’</a:t>
            </a:r>
            <a:endParaRPr lang="en-US" sz="1600" dirty="0"/>
          </a:p>
        </p:txBody>
      </p:sp>
      <p:sp>
        <p:nvSpPr>
          <p:cNvPr id="47" name="Rectangle 46"/>
          <p:cNvSpPr/>
          <p:nvPr/>
        </p:nvSpPr>
        <p:spPr>
          <a:xfrm>
            <a:off x="7414200" y="3870272"/>
            <a:ext cx="1165865" cy="36004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 smtClean="0"/>
              <a:t>‘bel air’</a:t>
            </a:r>
            <a:endParaRPr lang="en-US" sz="1600" dirty="0"/>
          </a:p>
        </p:txBody>
      </p:sp>
      <p:cxnSp>
        <p:nvCxnSpPr>
          <p:cNvPr id="48" name="Curved Connector 47"/>
          <p:cNvCxnSpPr>
            <a:stCxn id="40" idx="4"/>
            <a:endCxn id="44" idx="0"/>
          </p:cNvCxnSpPr>
          <p:nvPr/>
        </p:nvCxnSpPr>
        <p:spPr>
          <a:xfrm rot="5400000">
            <a:off x="3549680" y="5114160"/>
            <a:ext cx="1150753" cy="52798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stCxn id="40" idx="5"/>
            <a:endCxn id="45" idx="0"/>
          </p:cNvCxnSpPr>
          <p:nvPr/>
        </p:nvCxnSpPr>
        <p:spPr>
          <a:xfrm rot="16200000" flipH="1">
            <a:off x="4667095" y="4635883"/>
            <a:ext cx="1209493" cy="899365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>
            <a:stCxn id="41" idx="6"/>
            <a:endCxn id="53" idx="1"/>
          </p:cNvCxnSpPr>
          <p:nvPr/>
        </p:nvCxnSpPr>
        <p:spPr>
          <a:xfrm>
            <a:off x="5099973" y="4277151"/>
            <a:ext cx="886835" cy="676668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53" idx="7"/>
            <a:endCxn id="59" idx="1"/>
          </p:cNvCxnSpPr>
          <p:nvPr/>
        </p:nvCxnSpPr>
        <p:spPr>
          <a:xfrm rot="5400000" flipH="1" flipV="1">
            <a:off x="6495196" y="4034816"/>
            <a:ext cx="903527" cy="934481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/>
          <p:cNvCxnSpPr>
            <a:stCxn id="41" idx="6"/>
            <a:endCxn id="46" idx="0"/>
          </p:cNvCxnSpPr>
          <p:nvPr/>
        </p:nvCxnSpPr>
        <p:spPr>
          <a:xfrm>
            <a:off x="6581804" y="5157488"/>
            <a:ext cx="1116622" cy="50618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41" idx="1"/>
            <a:endCxn id="55" idx="6"/>
          </p:cNvCxnSpPr>
          <p:nvPr/>
        </p:nvCxnSpPr>
        <p:spPr>
          <a:xfrm rot="16200000" flipV="1">
            <a:off x="2952608" y="3545339"/>
            <a:ext cx="340386" cy="7159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42" idx="3"/>
            <a:endCxn id="43" idx="0"/>
          </p:cNvCxnSpPr>
          <p:nvPr/>
        </p:nvCxnSpPr>
        <p:spPr>
          <a:xfrm rot="16200000" flipH="1">
            <a:off x="2037990" y="4061992"/>
            <a:ext cx="300387" cy="4993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 rot="1303815">
            <a:off x="2732037" y="3535245"/>
            <a:ext cx="1361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 smtClean="0"/>
              <a:t>has_category</a:t>
            </a:r>
            <a:endParaRPr lang="en-US" sz="1400" dirty="0"/>
          </a:p>
        </p:txBody>
      </p:sp>
      <p:sp>
        <p:nvSpPr>
          <p:cNvPr id="56" name="TextBox 55"/>
          <p:cNvSpPr txBox="1"/>
          <p:nvPr/>
        </p:nvSpPr>
        <p:spPr>
          <a:xfrm rot="17003742">
            <a:off x="3077034" y="4870633"/>
            <a:ext cx="1501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 smtClean="0"/>
              <a:t>phone_number</a:t>
            </a:r>
            <a:endParaRPr lang="en-US" sz="1400" dirty="0"/>
          </a:p>
        </p:txBody>
      </p:sp>
      <p:sp>
        <p:nvSpPr>
          <p:cNvPr id="57" name="TextBox 56"/>
          <p:cNvSpPr txBox="1"/>
          <p:nvPr/>
        </p:nvSpPr>
        <p:spPr>
          <a:xfrm rot="4103817">
            <a:off x="4834834" y="4654567"/>
            <a:ext cx="667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 smtClean="0"/>
              <a:t>name</a:t>
            </a:r>
            <a:endParaRPr lang="en-US" sz="1400" dirty="0"/>
          </a:p>
        </p:txBody>
      </p:sp>
      <p:sp>
        <p:nvSpPr>
          <p:cNvPr id="58" name="TextBox 57"/>
          <p:cNvSpPr txBox="1"/>
          <p:nvPr/>
        </p:nvSpPr>
        <p:spPr>
          <a:xfrm rot="1625091">
            <a:off x="5097997" y="4154975"/>
            <a:ext cx="1324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 smtClean="0"/>
              <a:t>has_address</a:t>
            </a:r>
            <a:endParaRPr lang="en-US" sz="1400" dirty="0"/>
          </a:p>
        </p:txBody>
      </p:sp>
      <p:sp>
        <p:nvSpPr>
          <p:cNvPr id="59" name="TextBox 58"/>
          <p:cNvSpPr txBox="1"/>
          <p:nvPr/>
        </p:nvSpPr>
        <p:spPr>
          <a:xfrm rot="19646876">
            <a:off x="6567555" y="4341161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city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 rot="1347975">
            <a:off x="7092921" y="5066189"/>
            <a:ext cx="69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 smtClean="0"/>
              <a:t>street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35</a:t>
            </a:fld>
            <a:endParaRPr lang="fr-FR"/>
          </a:p>
        </p:txBody>
      </p:sp>
      <p:sp>
        <p:nvSpPr>
          <p:cNvPr id="76" name="Rectangle 75"/>
          <p:cNvSpPr/>
          <p:nvPr/>
        </p:nvSpPr>
        <p:spPr>
          <a:xfrm>
            <a:off x="-60384" y="5817168"/>
            <a:ext cx="35743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2-degree </a:t>
            </a:r>
            <a:r>
              <a:rPr lang="it-IT" sz="1600" dirty="0" err="1"/>
              <a:t>contextual</a:t>
            </a:r>
            <a:r>
              <a:rPr lang="it-IT" sz="1600" dirty="0"/>
              <a:t> </a:t>
            </a:r>
            <a:r>
              <a:rPr lang="it-IT" sz="1600" dirty="0" err="1"/>
              <a:t>graph</a:t>
            </a:r>
            <a:endParaRPr lang="it-IT" sz="1600" dirty="0"/>
          </a:p>
          <a:p>
            <a:pPr algn="ctr"/>
            <a:r>
              <a:rPr lang="it-IT" sz="1600" dirty="0" err="1"/>
              <a:t>phone_number</a:t>
            </a:r>
            <a:r>
              <a:rPr lang="it-IT" sz="1600" dirty="0"/>
              <a:t>, </a:t>
            </a:r>
            <a:r>
              <a:rPr lang="it-IT" sz="1600" dirty="0" err="1"/>
              <a:t>hasAddress</a:t>
            </a:r>
            <a:r>
              <a:rPr lang="it-IT" sz="1600" dirty="0"/>
              <a:t> &amp; city</a:t>
            </a:r>
          </a:p>
          <a:p>
            <a:pPr algn="ctr"/>
            <a:r>
              <a:rPr lang="it-IT" sz="1600" i="1" dirty="0"/>
              <a:t>(</a:t>
            </a:r>
            <a:r>
              <a:rPr lang="it-IT" sz="1600" i="1" dirty="0" err="1"/>
              <a:t>possible</a:t>
            </a:r>
            <a:r>
              <a:rPr lang="it-IT" sz="1600" i="1" dirty="0"/>
              <a:t> </a:t>
            </a:r>
            <a:r>
              <a:rPr lang="it-IT" sz="1600" i="1" dirty="0" err="1"/>
              <a:t>synvals</a:t>
            </a:r>
            <a:r>
              <a:rPr lang="it-IT" sz="1600" i="1" dirty="0"/>
              <a:t> </a:t>
            </a:r>
            <a:r>
              <a:rPr lang="it-IT" sz="1600" i="1" dirty="0" err="1"/>
              <a:t>computation</a:t>
            </a:r>
            <a:r>
              <a:rPr lang="it-IT" sz="1600" i="1" dirty="0"/>
              <a:t>)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750722316"/>
      </p:ext>
    </p:extLst>
  </p:cSld>
  <p:clrMapOvr>
    <a:masterClrMapping/>
  </p:clrMapOvr>
  <p:transition advClick="0" advTm="20000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 txBox="1">
            <a:spLocks/>
          </p:cNvSpPr>
          <p:nvPr/>
        </p:nvSpPr>
        <p:spPr>
          <a:xfrm>
            <a:off x="7932642" y="6490658"/>
            <a:ext cx="1385887" cy="23271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C248AB-E565-412B-9D95-9B07D6A4F3F3}" type="slidenum">
              <a:rPr lang="en-GB" sz="1300" smtClean="0">
                <a:solidFill>
                  <a:srgbClr val="FFFFFF"/>
                </a:solidFill>
                <a:latin typeface="Arial Black" pitchFamily="34" charset="0"/>
              </a:rPr>
              <a:pPr/>
              <a:t>36</a:t>
            </a:fld>
            <a:endParaRPr lang="en-GB" sz="1300" dirty="0">
              <a:solidFill>
                <a:srgbClr val="FFFFFF"/>
              </a:solidFill>
              <a:latin typeface="Arial Black" pitchFamily="34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8028384" y="6401221"/>
            <a:ext cx="792088" cy="41215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rgbClr val="FFFFFF"/>
                </a:solidFill>
                <a:latin typeface="Arial Black" pitchFamily="34" charset="0"/>
              </a:rPr>
              <a:t>o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f 20</a:t>
            </a:r>
          </a:p>
        </p:txBody>
      </p:sp>
      <p:graphicFrame>
        <p:nvGraphicFramePr>
          <p:cNvPr id="1988" name="Table 1987"/>
          <p:cNvGraphicFramePr>
            <a:graphicFrameLocks noGrp="1"/>
          </p:cNvGraphicFramePr>
          <p:nvPr>
            <p:extLst/>
          </p:nvPr>
        </p:nvGraphicFramePr>
        <p:xfrm>
          <a:off x="232078" y="3704239"/>
          <a:ext cx="8660402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577"/>
                <a:gridCol w="1046964"/>
                <a:gridCol w="550691"/>
                <a:gridCol w="511095"/>
                <a:gridCol w="451875"/>
                <a:gridCol w="527187"/>
                <a:gridCol w="527187"/>
                <a:gridCol w="451875"/>
                <a:gridCol w="1059173"/>
                <a:gridCol w="823639"/>
                <a:gridCol w="1048569"/>
                <a:gridCol w="1171570"/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LM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LM Precision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TC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RG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TN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FN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FP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 smtClean="0"/>
                        <a:t>Accuracy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 smtClean="0"/>
                        <a:t>Recall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IA </a:t>
                      </a:r>
                      <a:r>
                        <a:rPr lang="it-IT" sz="1400" dirty="0" err="1" smtClean="0"/>
                        <a:t>precision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LM+IA </a:t>
                      </a:r>
                      <a:r>
                        <a:rPr lang="it-IT" sz="1400" dirty="0" err="1" smtClean="0"/>
                        <a:t>precision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95</a:t>
                      </a:r>
                      <a:r>
                        <a:rPr lang="en-US" sz="1400" i="1" dirty="0" smtClean="0">
                          <a:latin typeface="CMMI7"/>
                        </a:rPr>
                        <a:t>.</a:t>
                      </a:r>
                      <a:r>
                        <a:rPr lang="en-US" sz="1400" dirty="0" smtClean="0">
                          <a:latin typeface="CMR7"/>
                        </a:rPr>
                        <a:t>55%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90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81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93</a:t>
                      </a:r>
                      <a:r>
                        <a:rPr lang="en-US" sz="1400" i="1" dirty="0" smtClean="0">
                          <a:latin typeface="CMMI7"/>
                        </a:rPr>
                        <a:t>,</a:t>
                      </a:r>
                      <a:r>
                        <a:rPr lang="en-US" sz="1400" dirty="0" smtClean="0">
                          <a:latin typeface="CMR7"/>
                        </a:rPr>
                        <a:t>34%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75%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37%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98</a:t>
                      </a:r>
                      <a:r>
                        <a:rPr lang="en-US" sz="1400" i="1" dirty="0" smtClean="0">
                          <a:latin typeface="CMMI7"/>
                        </a:rPr>
                        <a:t>.</a:t>
                      </a:r>
                      <a:r>
                        <a:rPr lang="en-US" sz="1400" dirty="0" smtClean="0">
                          <a:latin typeface="CMR7"/>
                        </a:rPr>
                        <a:t>85%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69</a:t>
                      </a:r>
                      <a:r>
                        <a:rPr lang="en-US" sz="1400" i="1" dirty="0" smtClean="0">
                          <a:latin typeface="CMMI7"/>
                        </a:rPr>
                        <a:t>.</a:t>
                      </a:r>
                      <a:r>
                        <a:rPr lang="en-US" sz="1400" dirty="0" smtClean="0">
                          <a:latin typeface="CMR7"/>
                        </a:rPr>
                        <a:t>71%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142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43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94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38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92</a:t>
                      </a:r>
                      <a:r>
                        <a:rPr lang="en-US" sz="1400" i="1" dirty="0" smtClean="0">
                          <a:latin typeface="CMMI7"/>
                        </a:rPr>
                        <a:t>.</a:t>
                      </a:r>
                      <a:r>
                        <a:rPr lang="en-US" sz="1400" dirty="0" smtClean="0">
                          <a:latin typeface="CMR7"/>
                        </a:rPr>
                        <a:t>9%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88</a:t>
                      </a:r>
                      <a:r>
                        <a:rPr lang="en-US" sz="1400" i="1" dirty="0" smtClean="0">
                          <a:latin typeface="CMMI7"/>
                        </a:rPr>
                        <a:t>.</a:t>
                      </a:r>
                      <a:r>
                        <a:rPr lang="en-US" sz="1400" dirty="0" smtClean="0">
                          <a:latin typeface="CMR7"/>
                        </a:rPr>
                        <a:t>4%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88</a:t>
                      </a:r>
                      <a:r>
                        <a:rPr lang="en-US" sz="1400" i="1" dirty="0" smtClean="0">
                          <a:latin typeface="CMMI7"/>
                        </a:rPr>
                        <a:t>.</a:t>
                      </a:r>
                      <a:r>
                        <a:rPr lang="en-US" sz="1400" dirty="0" smtClean="0">
                          <a:latin typeface="CMR7"/>
                        </a:rPr>
                        <a:t>4%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95</a:t>
                      </a:r>
                      <a:r>
                        <a:rPr lang="en-US" sz="1400" i="1" dirty="0" smtClean="0">
                          <a:latin typeface="CMMI7"/>
                        </a:rPr>
                        <a:t>.</a:t>
                      </a:r>
                      <a:r>
                        <a:rPr lang="en-US" sz="1400" dirty="0" smtClean="0">
                          <a:latin typeface="CMR7"/>
                        </a:rPr>
                        <a:t>19%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90</a:t>
                      </a:r>
                      <a:r>
                        <a:rPr lang="en-US" sz="1400" i="1" dirty="0" smtClean="0">
                          <a:latin typeface="CMMI7"/>
                        </a:rPr>
                        <a:t>.</a:t>
                      </a:r>
                      <a:r>
                        <a:rPr lang="en-US" sz="1400" dirty="0" smtClean="0">
                          <a:latin typeface="CMR7"/>
                        </a:rPr>
                        <a:t>17%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112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86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16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86</a:t>
                      </a:r>
                      <a:r>
                        <a:rPr lang="en-US" sz="1400" i="1" dirty="0" smtClean="0">
                          <a:latin typeface="CMMI7"/>
                        </a:rPr>
                        <a:t>.</a:t>
                      </a:r>
                      <a:r>
                        <a:rPr lang="en-US" sz="1400" dirty="0" smtClean="0">
                          <a:latin typeface="CMR7"/>
                        </a:rPr>
                        <a:t>60%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100%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42</a:t>
                      </a:r>
                      <a:r>
                        <a:rPr lang="en-US" sz="1400" i="1" dirty="0" smtClean="0">
                          <a:latin typeface="CMMI7"/>
                        </a:rPr>
                        <a:t>.</a:t>
                      </a:r>
                      <a:r>
                        <a:rPr lang="en-US" sz="1400" dirty="0" smtClean="0">
                          <a:latin typeface="CMR7"/>
                        </a:rPr>
                        <a:t>30%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100%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740351" y="3451602"/>
            <a:ext cx="1160525" cy="2209645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6" name="Rectangle 1995"/>
          <p:cNvSpPr/>
          <p:nvPr/>
        </p:nvSpPr>
        <p:spPr>
          <a:xfrm>
            <a:off x="3779912" y="3399240"/>
            <a:ext cx="1008112" cy="2209645"/>
          </a:xfrm>
          <a:prstGeom prst="rect">
            <a:avLst/>
          </a:prstGeom>
          <a:noFill/>
          <a:ln w="28575"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93" name="TextBox 1992"/>
          <p:cNvSpPr txBox="1"/>
          <p:nvPr/>
        </p:nvSpPr>
        <p:spPr>
          <a:xfrm>
            <a:off x="7536061" y="5532650"/>
            <a:ext cx="1529399" cy="848678"/>
          </a:xfrm>
          <a:prstGeom prst="upArrow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5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Improvement</a:t>
            </a:r>
            <a:r>
              <a:rPr lang="it-IT" sz="15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</a:t>
            </a:r>
            <a:r>
              <a:rPr lang="it-IT" sz="15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precision</a:t>
            </a:r>
            <a:endParaRPr lang="en-US" sz="1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Picture 1027" descr="http://www.parascript.com/wp-content/uploads/2013/08/icon38Improvemen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383" y="189736"/>
            <a:ext cx="967171" cy="72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36</a:t>
            </a:fld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6581804" y="1190167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Papaleo</a:t>
            </a:r>
            <a:r>
              <a:rPr lang="en-US" dirty="0" smtClean="0"/>
              <a:t> et al. 2014]</a:t>
            </a:r>
            <a:endParaRPr lang="en-US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11585" cy="1143000"/>
          </a:xfrm>
        </p:spPr>
        <p:txBody>
          <a:bodyPr>
            <a:noAutofit/>
          </a:bodyPr>
          <a:lstStyle/>
          <a:p>
            <a:pPr>
              <a:tabLst>
                <a:tab pos="1905000" algn="l"/>
              </a:tabLst>
            </a:pPr>
            <a:r>
              <a:rPr lang="en-GB" dirty="0">
                <a:solidFill>
                  <a:srgbClr val="990000"/>
                </a:solidFill>
              </a:rPr>
              <a:t>Ontology axiom </a:t>
            </a:r>
            <a:r>
              <a:rPr lang="en-GB" dirty="0" smtClean="0">
                <a:solidFill>
                  <a:srgbClr val="990000"/>
                </a:solidFill>
              </a:rPr>
              <a:t/>
            </a:r>
            <a:br>
              <a:rPr lang="en-GB" dirty="0" smtClean="0">
                <a:solidFill>
                  <a:srgbClr val="990000"/>
                </a:solidFill>
              </a:rPr>
            </a:br>
            <a:r>
              <a:rPr lang="en-GB" dirty="0" smtClean="0">
                <a:solidFill>
                  <a:srgbClr val="990000"/>
                </a:solidFill>
              </a:rPr>
              <a:t>violation </a:t>
            </a:r>
            <a:endParaRPr lang="en-GB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72341"/>
      </p:ext>
    </p:extLst>
  </p:cSld>
  <p:clrMapOvr>
    <a:masterClrMapping/>
  </p:clrMapOvr>
  <p:transition advClick="0" advTm="2000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 txBox="1">
            <a:spLocks/>
          </p:cNvSpPr>
          <p:nvPr/>
        </p:nvSpPr>
        <p:spPr>
          <a:xfrm>
            <a:off x="7913981" y="6490658"/>
            <a:ext cx="1385887" cy="23271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C248AB-E565-412B-9D95-9B07D6A4F3F3}" type="slidenum">
              <a:rPr lang="en-GB" sz="1300" smtClean="0">
                <a:solidFill>
                  <a:srgbClr val="FFFFFF"/>
                </a:solidFill>
                <a:latin typeface="Arial Black" pitchFamily="34" charset="0"/>
              </a:rPr>
              <a:pPr/>
              <a:t>37</a:t>
            </a:fld>
            <a:endParaRPr lang="en-GB" sz="1300" dirty="0">
              <a:solidFill>
                <a:srgbClr val="FFFFFF"/>
              </a:solidFill>
              <a:latin typeface="Arial Black" pitchFamily="34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8028384" y="6401221"/>
            <a:ext cx="792088" cy="41215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rgbClr val="FFFFFF"/>
                </a:solidFill>
                <a:latin typeface="Arial Black" pitchFamily="34" charset="0"/>
              </a:rPr>
              <a:t>o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f 20</a:t>
            </a:r>
          </a:p>
        </p:txBody>
      </p:sp>
      <p:graphicFrame>
        <p:nvGraphicFramePr>
          <p:cNvPr id="1988" name="Table 1987"/>
          <p:cNvGraphicFramePr>
            <a:graphicFrameLocks noGrp="1"/>
          </p:cNvGraphicFramePr>
          <p:nvPr/>
        </p:nvGraphicFramePr>
        <p:xfrm>
          <a:off x="232078" y="3704239"/>
          <a:ext cx="8660402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577"/>
                <a:gridCol w="1046964"/>
                <a:gridCol w="550691"/>
                <a:gridCol w="511095"/>
                <a:gridCol w="451875"/>
                <a:gridCol w="527187"/>
                <a:gridCol w="527187"/>
                <a:gridCol w="451875"/>
                <a:gridCol w="1059173"/>
                <a:gridCol w="823639"/>
                <a:gridCol w="1048569"/>
                <a:gridCol w="1171570"/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LM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LM Precision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TC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RG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TN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FN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FP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 smtClean="0"/>
                        <a:t>Accuracy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 smtClean="0"/>
                        <a:t>Recall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IA </a:t>
                      </a:r>
                      <a:r>
                        <a:rPr lang="it-IT" sz="1400" dirty="0" err="1" smtClean="0"/>
                        <a:t>precision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LM+IA </a:t>
                      </a:r>
                      <a:r>
                        <a:rPr lang="it-IT" sz="1400" dirty="0" err="1" smtClean="0"/>
                        <a:t>precision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95</a:t>
                      </a:r>
                      <a:r>
                        <a:rPr lang="en-US" sz="1400" i="1" dirty="0" smtClean="0">
                          <a:latin typeface="CMMI7"/>
                        </a:rPr>
                        <a:t>.</a:t>
                      </a:r>
                      <a:r>
                        <a:rPr lang="en-US" sz="1400" dirty="0" smtClean="0">
                          <a:latin typeface="CMR7"/>
                        </a:rPr>
                        <a:t>55%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90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81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93</a:t>
                      </a:r>
                      <a:r>
                        <a:rPr lang="en-US" sz="1400" i="1" dirty="0" smtClean="0">
                          <a:latin typeface="CMMI7"/>
                        </a:rPr>
                        <a:t>,</a:t>
                      </a:r>
                      <a:r>
                        <a:rPr lang="en-US" sz="1400" dirty="0" smtClean="0">
                          <a:latin typeface="CMR7"/>
                        </a:rPr>
                        <a:t>34%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75%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37%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98</a:t>
                      </a:r>
                      <a:r>
                        <a:rPr lang="en-US" sz="1400" i="1" dirty="0" smtClean="0">
                          <a:latin typeface="CMMI7"/>
                        </a:rPr>
                        <a:t>.</a:t>
                      </a:r>
                      <a:r>
                        <a:rPr lang="en-US" sz="1400" dirty="0" smtClean="0">
                          <a:latin typeface="CMR7"/>
                        </a:rPr>
                        <a:t>85%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69</a:t>
                      </a:r>
                      <a:r>
                        <a:rPr lang="en-US" sz="1400" i="1" dirty="0" smtClean="0">
                          <a:latin typeface="CMMI7"/>
                        </a:rPr>
                        <a:t>.</a:t>
                      </a:r>
                      <a:r>
                        <a:rPr lang="en-US" sz="1400" dirty="0" smtClean="0">
                          <a:latin typeface="CMR7"/>
                        </a:rPr>
                        <a:t>71%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142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43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94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38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92</a:t>
                      </a:r>
                      <a:r>
                        <a:rPr lang="en-US" sz="1400" i="1" dirty="0" smtClean="0">
                          <a:latin typeface="CMMI7"/>
                        </a:rPr>
                        <a:t>.</a:t>
                      </a:r>
                      <a:r>
                        <a:rPr lang="en-US" sz="1400" dirty="0" smtClean="0">
                          <a:latin typeface="CMR7"/>
                        </a:rPr>
                        <a:t>9%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88</a:t>
                      </a:r>
                      <a:r>
                        <a:rPr lang="en-US" sz="1400" i="1" dirty="0" smtClean="0">
                          <a:latin typeface="CMMI7"/>
                        </a:rPr>
                        <a:t>.</a:t>
                      </a:r>
                      <a:r>
                        <a:rPr lang="en-US" sz="1400" dirty="0" smtClean="0">
                          <a:latin typeface="CMR7"/>
                        </a:rPr>
                        <a:t>4%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88</a:t>
                      </a:r>
                      <a:r>
                        <a:rPr lang="en-US" sz="1400" i="1" dirty="0" smtClean="0">
                          <a:latin typeface="CMMI7"/>
                        </a:rPr>
                        <a:t>.</a:t>
                      </a:r>
                      <a:r>
                        <a:rPr lang="en-US" sz="1400" dirty="0" smtClean="0">
                          <a:latin typeface="CMR7"/>
                        </a:rPr>
                        <a:t>4%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95</a:t>
                      </a:r>
                      <a:r>
                        <a:rPr lang="en-US" sz="1400" i="1" dirty="0" smtClean="0">
                          <a:latin typeface="CMMI7"/>
                        </a:rPr>
                        <a:t>.</a:t>
                      </a:r>
                      <a:r>
                        <a:rPr lang="en-US" sz="1400" dirty="0" smtClean="0">
                          <a:latin typeface="CMR7"/>
                        </a:rPr>
                        <a:t>19%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90</a:t>
                      </a:r>
                      <a:r>
                        <a:rPr lang="en-US" sz="1400" i="1" dirty="0" smtClean="0">
                          <a:latin typeface="CMMI7"/>
                        </a:rPr>
                        <a:t>.</a:t>
                      </a:r>
                      <a:r>
                        <a:rPr lang="en-US" sz="1400" dirty="0" smtClean="0">
                          <a:latin typeface="CMR7"/>
                        </a:rPr>
                        <a:t>17%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112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86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16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86</a:t>
                      </a:r>
                      <a:r>
                        <a:rPr lang="en-US" sz="1400" i="1" dirty="0" smtClean="0">
                          <a:latin typeface="CMMI7"/>
                        </a:rPr>
                        <a:t>.</a:t>
                      </a:r>
                      <a:r>
                        <a:rPr lang="en-US" sz="1400" dirty="0" smtClean="0">
                          <a:latin typeface="CMR7"/>
                        </a:rPr>
                        <a:t>60%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100%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42</a:t>
                      </a:r>
                      <a:r>
                        <a:rPr lang="en-US" sz="1400" i="1" dirty="0" smtClean="0">
                          <a:latin typeface="CMMI7"/>
                        </a:rPr>
                        <a:t>.</a:t>
                      </a:r>
                      <a:r>
                        <a:rPr lang="en-US" sz="1400" dirty="0" smtClean="0">
                          <a:latin typeface="CMR7"/>
                        </a:rPr>
                        <a:t>30%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MR7"/>
                        </a:rPr>
                        <a:t>100%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96" name="Rectangle 1995"/>
          <p:cNvSpPr/>
          <p:nvPr/>
        </p:nvSpPr>
        <p:spPr>
          <a:xfrm>
            <a:off x="3779912" y="3704239"/>
            <a:ext cx="1008112" cy="1630680"/>
          </a:xfrm>
          <a:prstGeom prst="rect">
            <a:avLst/>
          </a:prstGeom>
          <a:noFill/>
          <a:ln w="28575"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Down Arrow Callout 2"/>
          <p:cNvSpPr/>
          <p:nvPr/>
        </p:nvSpPr>
        <p:spPr>
          <a:xfrm>
            <a:off x="2329851" y="2592093"/>
            <a:ext cx="4060351" cy="1037607"/>
          </a:xfrm>
          <a:prstGeom prst="downArrowCallout">
            <a:avLst>
              <a:gd name="adj1" fmla="val 25000"/>
              <a:gd name="adj2" fmla="val 26173"/>
              <a:gd name="adj3" fmla="val 25000"/>
              <a:gd name="adj4" fmla="val 6497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500" dirty="0" err="1" smtClean="0"/>
              <a:t>Because</a:t>
            </a:r>
            <a:r>
              <a:rPr lang="it-IT" sz="1500" dirty="0" smtClean="0"/>
              <a:t> </a:t>
            </a:r>
            <a:r>
              <a:rPr lang="it-IT" sz="1500" dirty="0" err="1" smtClean="0"/>
              <a:t>we</a:t>
            </a:r>
            <a:r>
              <a:rPr lang="it-IT" sz="1500" dirty="0" smtClean="0"/>
              <a:t> </a:t>
            </a:r>
            <a:r>
              <a:rPr lang="it-IT" sz="1500" dirty="0" err="1" smtClean="0"/>
              <a:t>cannot</a:t>
            </a:r>
            <a:r>
              <a:rPr lang="it-IT" sz="1500" dirty="0" smtClean="0"/>
              <a:t> </a:t>
            </a:r>
            <a:r>
              <a:rPr lang="it-IT" sz="1500" dirty="0" err="1" smtClean="0"/>
              <a:t>find</a:t>
            </a:r>
            <a:r>
              <a:rPr lang="it-IT" sz="1500" dirty="0" smtClean="0"/>
              <a:t> </a:t>
            </a:r>
            <a:r>
              <a:rPr lang="it-IT" sz="1500" dirty="0" err="1" smtClean="0"/>
              <a:t>inconsistencies</a:t>
            </a:r>
            <a:r>
              <a:rPr lang="it-IT" sz="1500" dirty="0" smtClean="0"/>
              <a:t> </a:t>
            </a:r>
            <a:r>
              <a:rPr lang="it-IT" sz="1500" dirty="0" err="1" smtClean="0"/>
              <a:t>wrt</a:t>
            </a:r>
            <a:r>
              <a:rPr lang="it-IT" sz="1500" dirty="0" smtClean="0"/>
              <a:t> the </a:t>
            </a:r>
            <a:r>
              <a:rPr lang="it-IT" sz="1500" dirty="0" err="1"/>
              <a:t>selected</a:t>
            </a:r>
            <a:r>
              <a:rPr lang="it-IT" sz="1500" dirty="0"/>
              <a:t> </a:t>
            </a:r>
            <a:r>
              <a:rPr lang="it-IT" sz="1500" dirty="0" err="1"/>
              <a:t>properties</a:t>
            </a:r>
            <a:endParaRPr lang="en-US" sz="1500" dirty="0"/>
          </a:p>
        </p:txBody>
      </p:sp>
      <p:sp>
        <p:nvSpPr>
          <p:cNvPr id="4" name="Up Arrow Callout 3"/>
          <p:cNvSpPr/>
          <p:nvPr/>
        </p:nvSpPr>
        <p:spPr>
          <a:xfrm>
            <a:off x="2177734" y="5484117"/>
            <a:ext cx="4212468" cy="1122896"/>
          </a:xfrm>
          <a:prstGeom prst="upArrowCallou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Because</a:t>
            </a:r>
            <a:r>
              <a:rPr lang="it-IT" sz="15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15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there</a:t>
            </a:r>
            <a:r>
              <a:rPr lang="it-IT" sz="15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are </a:t>
            </a:r>
            <a:r>
              <a:rPr lang="it-IT" sz="15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errors</a:t>
            </a:r>
            <a:r>
              <a:rPr lang="it-IT" sz="15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the data, </a:t>
            </a:r>
            <a:r>
              <a:rPr lang="it-IT" sz="15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synvals</a:t>
            </a:r>
            <a:r>
              <a:rPr lang="it-IT" sz="15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15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were</a:t>
            </a:r>
            <a:r>
              <a:rPr lang="it-IT" sz="15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15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</a:t>
            </a:r>
            <a:r>
              <a:rPr lang="it-IT" sz="15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accurate or some </a:t>
            </a:r>
            <a:r>
              <a:rPr lang="it-IT" sz="15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functional</a:t>
            </a:r>
            <a:r>
              <a:rPr lang="it-IT" sz="15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15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properties</a:t>
            </a:r>
            <a:r>
              <a:rPr lang="it-IT" sz="15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are </a:t>
            </a:r>
            <a:r>
              <a:rPr lang="it-IT" sz="15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</a:t>
            </a:r>
            <a:r>
              <a:rPr lang="it-IT" sz="15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15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functional</a:t>
            </a:r>
            <a:endParaRPr lang="en-US" sz="1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Picture 1027" descr="http://www.parascript.com/wp-content/uploads/2013/08/icon38Improvemen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383" y="189736"/>
            <a:ext cx="967171" cy="72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37</a:t>
            </a:fld>
            <a:endParaRPr lang="fr-FR"/>
          </a:p>
        </p:txBody>
      </p:sp>
      <p:sp>
        <p:nvSpPr>
          <p:cNvPr id="16" name="TextBox 15"/>
          <p:cNvSpPr txBox="1"/>
          <p:nvPr/>
        </p:nvSpPr>
        <p:spPr>
          <a:xfrm>
            <a:off x="6581804" y="1190167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Papaleo</a:t>
            </a:r>
            <a:r>
              <a:rPr lang="en-US" dirty="0" smtClean="0"/>
              <a:t> et al. 2014]</a:t>
            </a:r>
            <a:endParaRPr lang="en-US" dirty="0"/>
          </a:p>
        </p:txBody>
      </p: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11585" cy="1143000"/>
          </a:xfrm>
        </p:spPr>
        <p:txBody>
          <a:bodyPr>
            <a:noAutofit/>
          </a:bodyPr>
          <a:lstStyle/>
          <a:p>
            <a:pPr>
              <a:tabLst>
                <a:tab pos="1905000" algn="l"/>
              </a:tabLst>
            </a:pPr>
            <a:r>
              <a:rPr lang="en-GB" dirty="0">
                <a:solidFill>
                  <a:srgbClr val="990000"/>
                </a:solidFill>
              </a:rPr>
              <a:t>Ontology axiom </a:t>
            </a:r>
            <a:r>
              <a:rPr lang="en-GB" dirty="0" smtClean="0">
                <a:solidFill>
                  <a:srgbClr val="990000"/>
                </a:solidFill>
              </a:rPr>
              <a:t/>
            </a:r>
            <a:br>
              <a:rPr lang="en-GB" dirty="0" smtClean="0">
                <a:solidFill>
                  <a:srgbClr val="990000"/>
                </a:solidFill>
              </a:rPr>
            </a:br>
            <a:r>
              <a:rPr lang="en-GB" dirty="0" smtClean="0">
                <a:solidFill>
                  <a:srgbClr val="990000"/>
                </a:solidFill>
              </a:rPr>
              <a:t>violation </a:t>
            </a:r>
            <a:endParaRPr lang="en-GB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240701"/>
      </p:ext>
    </p:extLst>
  </p:cSld>
  <p:clrMapOvr>
    <a:masterClrMapping/>
  </p:clrMapOvr>
  <p:transition advClick="0" advTm="2000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 txBox="1">
            <a:spLocks/>
          </p:cNvSpPr>
          <p:nvPr/>
        </p:nvSpPr>
        <p:spPr>
          <a:xfrm>
            <a:off x="304799" y="179024"/>
            <a:ext cx="8599715" cy="10759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1. </a:t>
            </a:r>
            <a:r>
              <a:rPr lang="en-GB" sz="3000" dirty="0" smtClean="0"/>
              <a:t>Detection of erroneous identity links </a:t>
            </a:r>
            <a:endParaRPr lang="en-GB" sz="3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38</a:t>
            </a:fld>
            <a:endParaRPr lang="fr-FR"/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304799" y="1378419"/>
            <a:ext cx="6000960" cy="49420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GB" sz="1400" b="0" dirty="0" smtClean="0">
              <a:ea typeface="Arial" charset="0"/>
              <a:cs typeface="Arial" charset="0"/>
            </a:endParaRPr>
          </a:p>
        </p:txBody>
      </p:sp>
      <p:sp>
        <p:nvSpPr>
          <p:cNvPr id="6" name="Oval 4"/>
          <p:cNvSpPr/>
          <p:nvPr/>
        </p:nvSpPr>
        <p:spPr>
          <a:xfrm>
            <a:off x="4017559" y="1273273"/>
            <a:ext cx="620486" cy="4463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Oval 25"/>
          <p:cNvSpPr/>
          <p:nvPr/>
        </p:nvSpPr>
        <p:spPr>
          <a:xfrm>
            <a:off x="905603" y="2137148"/>
            <a:ext cx="2250905" cy="47625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Inconsistency-based</a:t>
            </a:r>
          </a:p>
        </p:txBody>
      </p:sp>
      <p:sp>
        <p:nvSpPr>
          <p:cNvPr id="8" name="Oval 26"/>
          <p:cNvSpPr/>
          <p:nvPr/>
        </p:nvSpPr>
        <p:spPr>
          <a:xfrm>
            <a:off x="6552824" y="2137148"/>
            <a:ext cx="1780939" cy="30295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Network-Based</a:t>
            </a:r>
          </a:p>
        </p:txBody>
      </p:sp>
      <p:sp>
        <p:nvSpPr>
          <p:cNvPr id="9" name="Oval 27"/>
          <p:cNvSpPr/>
          <p:nvPr/>
        </p:nvSpPr>
        <p:spPr>
          <a:xfrm>
            <a:off x="3776473" y="2310450"/>
            <a:ext cx="2164093" cy="302955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Content-Based</a:t>
            </a:r>
          </a:p>
        </p:txBody>
      </p:sp>
      <p:sp>
        <p:nvSpPr>
          <p:cNvPr id="10" name="Oval 29"/>
          <p:cNvSpPr/>
          <p:nvPr/>
        </p:nvSpPr>
        <p:spPr>
          <a:xfrm>
            <a:off x="224776" y="3378902"/>
            <a:ext cx="900310" cy="397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UNA</a:t>
            </a:r>
          </a:p>
        </p:txBody>
      </p:sp>
      <p:sp>
        <p:nvSpPr>
          <p:cNvPr id="11" name="Oval 30"/>
          <p:cNvSpPr/>
          <p:nvPr/>
        </p:nvSpPr>
        <p:spPr>
          <a:xfrm>
            <a:off x="1138858" y="3393720"/>
            <a:ext cx="1795915" cy="36807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Trustworthiness </a:t>
            </a:r>
          </a:p>
        </p:txBody>
      </p:sp>
      <p:sp>
        <p:nvSpPr>
          <p:cNvPr id="12" name="Oval 31"/>
          <p:cNvSpPr/>
          <p:nvPr/>
        </p:nvSpPr>
        <p:spPr>
          <a:xfrm>
            <a:off x="6030727" y="3214686"/>
            <a:ext cx="1301220" cy="60590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Community </a:t>
            </a:r>
          </a:p>
          <a:p>
            <a:r>
              <a:rPr lang="en-US" sz="1400" dirty="0">
                <a:solidFill>
                  <a:schemeClr val="tx1"/>
                </a:solidFill>
              </a:rPr>
              <a:t>Detection</a:t>
            </a:r>
          </a:p>
        </p:txBody>
      </p:sp>
      <p:sp>
        <p:nvSpPr>
          <p:cNvPr id="13" name="Oval 32"/>
          <p:cNvSpPr/>
          <p:nvPr/>
        </p:nvSpPr>
        <p:spPr>
          <a:xfrm>
            <a:off x="7383494" y="3237199"/>
            <a:ext cx="1244707" cy="60590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Network </a:t>
            </a:r>
          </a:p>
          <a:p>
            <a:r>
              <a:rPr lang="en-US" sz="1400" dirty="0">
                <a:solidFill>
                  <a:schemeClr val="tx1"/>
                </a:solidFill>
              </a:rPr>
              <a:t>Metrics</a:t>
            </a:r>
          </a:p>
        </p:txBody>
      </p:sp>
      <p:cxnSp>
        <p:nvCxnSpPr>
          <p:cNvPr id="16" name="Curved Connector 36"/>
          <p:cNvCxnSpPr>
            <a:stCxn id="7" idx="0"/>
            <a:endCxn id="6" idx="4"/>
          </p:cNvCxnSpPr>
          <p:nvPr/>
        </p:nvCxnSpPr>
        <p:spPr>
          <a:xfrm rot="5400000" flipH="1" flipV="1">
            <a:off x="2970649" y="779995"/>
            <a:ext cx="417560" cy="2296746"/>
          </a:xfrm>
          <a:prstGeom prst="curvedConnector3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37"/>
          <p:cNvCxnSpPr>
            <a:stCxn id="8" idx="0"/>
            <a:endCxn id="6" idx="4"/>
          </p:cNvCxnSpPr>
          <p:nvPr/>
        </p:nvCxnSpPr>
        <p:spPr>
          <a:xfrm rot="16200000" flipV="1">
            <a:off x="5676768" y="370622"/>
            <a:ext cx="417560" cy="3115492"/>
          </a:xfrm>
          <a:prstGeom prst="curvedConnector3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40"/>
          <p:cNvCxnSpPr>
            <a:stCxn id="9" idx="0"/>
            <a:endCxn id="6" idx="4"/>
          </p:cNvCxnSpPr>
          <p:nvPr/>
        </p:nvCxnSpPr>
        <p:spPr>
          <a:xfrm rot="16200000" flipV="1">
            <a:off x="4297730" y="1749660"/>
            <a:ext cx="590862" cy="53071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46"/>
          <p:cNvCxnSpPr>
            <a:stCxn id="10" idx="0"/>
            <a:endCxn id="7" idx="4"/>
          </p:cNvCxnSpPr>
          <p:nvPr/>
        </p:nvCxnSpPr>
        <p:spPr>
          <a:xfrm rot="5400000" flipH="1" flipV="1">
            <a:off x="970245" y="2318092"/>
            <a:ext cx="765496" cy="1356125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49"/>
          <p:cNvCxnSpPr>
            <a:stCxn id="12" idx="0"/>
            <a:endCxn id="8" idx="4"/>
          </p:cNvCxnSpPr>
          <p:nvPr/>
        </p:nvCxnSpPr>
        <p:spPr>
          <a:xfrm rot="5400000" flipH="1" flipV="1">
            <a:off x="6675024" y="2446417"/>
            <a:ext cx="774583" cy="761957"/>
          </a:xfrm>
          <a:prstGeom prst="curvedConnector3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52"/>
          <p:cNvCxnSpPr>
            <a:stCxn id="13" idx="0"/>
            <a:endCxn id="8" idx="4"/>
          </p:cNvCxnSpPr>
          <p:nvPr/>
        </p:nvCxnSpPr>
        <p:spPr>
          <a:xfrm rot="16200000" flipV="1">
            <a:off x="7326023" y="2557374"/>
            <a:ext cx="797096" cy="562554"/>
          </a:xfrm>
          <a:prstGeom prst="curvedConnector3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61"/>
          <p:cNvSpPr txBox="1"/>
          <p:nvPr/>
        </p:nvSpPr>
        <p:spPr>
          <a:xfrm>
            <a:off x="0" y="5535983"/>
            <a:ext cx="2277211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t-BR" sz="1400" dirty="0"/>
              <a:t>[ de Melo, 2013 ] </a:t>
            </a:r>
            <a:endParaRPr lang="pt-BR" sz="1400" dirty="0" smtClean="0"/>
          </a:p>
          <a:p>
            <a:r>
              <a:rPr lang="pt-BR" sz="1400" dirty="0" smtClean="0"/>
              <a:t>[ </a:t>
            </a:r>
            <a:r>
              <a:rPr lang="pt-BR" sz="1400" dirty="0" err="1"/>
              <a:t>Valdestilhas</a:t>
            </a:r>
            <a:r>
              <a:rPr lang="pt-BR" sz="1400" dirty="0"/>
              <a:t> et al., 2017 ]</a:t>
            </a:r>
            <a:endParaRPr lang="en-US" sz="1400" dirty="0"/>
          </a:p>
        </p:txBody>
      </p:sp>
      <p:cxnSp>
        <p:nvCxnSpPr>
          <p:cNvPr id="26" name="Curved Connector 63"/>
          <p:cNvCxnSpPr>
            <a:stCxn id="25" idx="0"/>
            <a:endCxn id="10" idx="4"/>
          </p:cNvCxnSpPr>
          <p:nvPr/>
        </p:nvCxnSpPr>
        <p:spPr>
          <a:xfrm rot="16200000" flipV="1">
            <a:off x="27085" y="4424461"/>
            <a:ext cx="1759369" cy="463675"/>
          </a:xfrm>
          <a:prstGeom prst="curvedConnector3">
            <a:avLst>
              <a:gd name="adj1" fmla="val 192"/>
            </a:avLst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64"/>
          <p:cNvSpPr txBox="1"/>
          <p:nvPr/>
        </p:nvSpPr>
        <p:spPr>
          <a:xfrm>
            <a:off x="1291258" y="4851087"/>
            <a:ext cx="1511264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Cudré-Mauroux</a:t>
            </a:r>
            <a:r>
              <a:rPr lang="en-US" sz="1400" dirty="0"/>
              <a:t> et al. 2009</a:t>
            </a:r>
          </a:p>
        </p:txBody>
      </p:sp>
      <p:cxnSp>
        <p:nvCxnSpPr>
          <p:cNvPr id="28" name="Curved Connector 65"/>
          <p:cNvCxnSpPr>
            <a:stCxn id="27" idx="0"/>
            <a:endCxn id="11" idx="4"/>
          </p:cNvCxnSpPr>
          <p:nvPr/>
        </p:nvCxnSpPr>
        <p:spPr>
          <a:xfrm rot="16200000" flipV="1">
            <a:off x="1497208" y="4301405"/>
            <a:ext cx="1089291" cy="10074"/>
          </a:xfrm>
          <a:prstGeom prst="curvedConnector3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69"/>
          <p:cNvSpPr txBox="1"/>
          <p:nvPr/>
        </p:nvSpPr>
        <p:spPr>
          <a:xfrm>
            <a:off x="6071440" y="4898133"/>
            <a:ext cx="1172116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Raad</a:t>
            </a:r>
            <a:r>
              <a:rPr lang="fr-FR" sz="1400" dirty="0" smtClean="0"/>
              <a:t> et al. 2018</a:t>
            </a:r>
            <a:endParaRPr lang="is-IS" sz="1400" dirty="0" smtClean="0"/>
          </a:p>
        </p:txBody>
      </p:sp>
      <p:cxnSp>
        <p:nvCxnSpPr>
          <p:cNvPr id="30" name="Curved Connector 70"/>
          <p:cNvCxnSpPr>
            <a:stCxn id="29" idx="0"/>
            <a:endCxn id="12" idx="4"/>
          </p:cNvCxnSpPr>
          <p:nvPr/>
        </p:nvCxnSpPr>
        <p:spPr>
          <a:xfrm rot="5400000" flipH="1" flipV="1">
            <a:off x="6130648" y="4347445"/>
            <a:ext cx="1077538" cy="23839"/>
          </a:xfrm>
          <a:prstGeom prst="curvedConnector3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74"/>
          <p:cNvSpPr txBox="1"/>
          <p:nvPr/>
        </p:nvSpPr>
        <p:spPr>
          <a:xfrm>
            <a:off x="7419790" y="4898133"/>
            <a:ext cx="1172116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Guéret et al. 2016</a:t>
            </a:r>
            <a:endParaRPr lang="en-US" sz="1400" dirty="0"/>
          </a:p>
        </p:txBody>
      </p:sp>
      <p:cxnSp>
        <p:nvCxnSpPr>
          <p:cNvPr id="32" name="Curved Connector 75"/>
          <p:cNvCxnSpPr>
            <a:stCxn id="31" idx="0"/>
            <a:endCxn id="13" idx="4"/>
          </p:cNvCxnSpPr>
          <p:nvPr/>
        </p:nvCxnSpPr>
        <p:spPr>
          <a:xfrm rot="5400000" flipH="1" flipV="1">
            <a:off x="7478336" y="4370621"/>
            <a:ext cx="1055025" cy="12700"/>
          </a:xfrm>
          <a:prstGeom prst="curvedConnector3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80"/>
          <p:cNvSpPr txBox="1"/>
          <p:nvPr/>
        </p:nvSpPr>
        <p:spPr>
          <a:xfrm>
            <a:off x="4791923" y="4856447"/>
            <a:ext cx="938697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s-IS" sz="1400" dirty="0" smtClean="0"/>
              <a:t>Paulheim </a:t>
            </a:r>
          </a:p>
          <a:p>
            <a:r>
              <a:rPr lang="is-IS" sz="1400" dirty="0" smtClean="0"/>
              <a:t>2014</a:t>
            </a:r>
            <a:endParaRPr lang="en-US" sz="1400" dirty="0"/>
          </a:p>
        </p:txBody>
      </p:sp>
      <p:sp>
        <p:nvSpPr>
          <p:cNvPr id="55" name="Oval 30"/>
          <p:cNvSpPr/>
          <p:nvPr/>
        </p:nvSpPr>
        <p:spPr>
          <a:xfrm>
            <a:off x="3018159" y="3342747"/>
            <a:ext cx="1291871" cy="51989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Ontology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axioms</a:t>
            </a:r>
          </a:p>
        </p:txBody>
      </p:sp>
      <p:cxnSp>
        <p:nvCxnSpPr>
          <p:cNvPr id="125" name="Curved Connector 37"/>
          <p:cNvCxnSpPr>
            <a:stCxn id="55" idx="0"/>
            <a:endCxn id="7" idx="4"/>
          </p:cNvCxnSpPr>
          <p:nvPr/>
        </p:nvCxnSpPr>
        <p:spPr>
          <a:xfrm rot="16200000" flipV="1">
            <a:off x="2482906" y="2161557"/>
            <a:ext cx="729341" cy="1633039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69"/>
          <p:cNvSpPr txBox="1"/>
          <p:nvPr/>
        </p:nvSpPr>
        <p:spPr>
          <a:xfrm>
            <a:off x="3288299" y="4851087"/>
            <a:ext cx="1172116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Papaleo</a:t>
            </a:r>
            <a:r>
              <a:rPr lang="fr-FR" sz="1400" dirty="0" smtClean="0"/>
              <a:t> et al. 2014</a:t>
            </a:r>
            <a:endParaRPr lang="is-IS" sz="1400" dirty="0" smtClean="0"/>
          </a:p>
        </p:txBody>
      </p:sp>
      <p:cxnSp>
        <p:nvCxnSpPr>
          <p:cNvPr id="41" name="Curved Connector 65"/>
          <p:cNvCxnSpPr>
            <a:stCxn id="38" idx="0"/>
            <a:endCxn id="55" idx="4"/>
          </p:cNvCxnSpPr>
          <p:nvPr/>
        </p:nvCxnSpPr>
        <p:spPr>
          <a:xfrm rot="16200000" flipV="1">
            <a:off x="3275005" y="4251735"/>
            <a:ext cx="988442" cy="210262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urved Connector 65"/>
          <p:cNvCxnSpPr>
            <a:stCxn id="38" idx="0"/>
            <a:endCxn id="9" idx="4"/>
          </p:cNvCxnSpPr>
          <p:nvPr/>
        </p:nvCxnSpPr>
        <p:spPr>
          <a:xfrm rot="5400000" flipH="1" flipV="1">
            <a:off x="3247597" y="3240165"/>
            <a:ext cx="2237682" cy="984163"/>
          </a:xfrm>
          <a:prstGeom prst="curvedConnector3">
            <a:avLst>
              <a:gd name="adj1" fmla="val 28433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43"/>
          <p:cNvCxnSpPr>
            <a:stCxn id="11" idx="0"/>
            <a:endCxn id="7" idx="4"/>
          </p:cNvCxnSpPr>
          <p:nvPr/>
        </p:nvCxnSpPr>
        <p:spPr>
          <a:xfrm rot="16200000" flipV="1">
            <a:off x="1643779" y="3000683"/>
            <a:ext cx="780314" cy="576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81"/>
          <p:cNvCxnSpPr>
            <a:stCxn id="35" idx="0"/>
            <a:endCxn id="9" idx="4"/>
          </p:cNvCxnSpPr>
          <p:nvPr/>
        </p:nvCxnSpPr>
        <p:spPr>
          <a:xfrm rot="16200000" flipV="1">
            <a:off x="3938375" y="3533550"/>
            <a:ext cx="2243042" cy="402752"/>
          </a:xfrm>
          <a:prstGeom prst="curvedConnector3">
            <a:avLst>
              <a:gd name="adj1" fmla="val 27918"/>
            </a:avLst>
          </a:prstGeom>
          <a:ln w="1905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4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8" y="152718"/>
            <a:ext cx="7391401" cy="137160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990000"/>
                </a:solidFill>
              </a:rPr>
              <a:t>Content based </a:t>
            </a:r>
            <a:br>
              <a:rPr lang="en-GB" dirty="0" smtClean="0">
                <a:solidFill>
                  <a:srgbClr val="990000"/>
                </a:solidFill>
              </a:rPr>
            </a:b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4178" y="1588374"/>
            <a:ext cx="8409473" cy="1724209"/>
          </a:xfrm>
        </p:spPr>
        <p:txBody>
          <a:bodyPr>
            <a:noAutofit/>
          </a:bodyPr>
          <a:lstStyle/>
          <a:p>
            <a:r>
              <a:rPr lang="en-US" sz="1800" dirty="0" smtClean="0">
                <a:solidFill>
                  <a:srgbClr val="C00000"/>
                </a:solidFill>
              </a:rPr>
              <a:t>Principle</a:t>
            </a:r>
            <a:r>
              <a:rPr lang="en-US" sz="1800" b="0" dirty="0"/>
              <a:t>:  </a:t>
            </a:r>
            <a:r>
              <a:rPr lang="en-US" sz="1800" b="0" dirty="0" smtClean="0"/>
              <a:t>links </a:t>
            </a:r>
            <a:r>
              <a:rPr lang="en-US" sz="1800" b="0" dirty="0"/>
              <a:t>follow certain </a:t>
            </a:r>
            <a:r>
              <a:rPr lang="en-US" sz="1800" b="0" dirty="0" smtClean="0"/>
              <a:t>patterns, links </a:t>
            </a:r>
            <a:r>
              <a:rPr lang="en-US" sz="1800" b="0" dirty="0"/>
              <a:t>that violate those patterns are erroneous. 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/>
              <a:t>A multi-dimensional and scalable </a:t>
            </a:r>
            <a:r>
              <a:rPr lang="en-US" sz="1800" dirty="0"/>
              <a:t>outlier detection </a:t>
            </a:r>
            <a:r>
              <a:rPr lang="en-US" sz="1800" b="0" dirty="0"/>
              <a:t>approach for finding </a:t>
            </a:r>
            <a:r>
              <a:rPr lang="en-US" sz="1800" dirty="0"/>
              <a:t>erroneous identity links</a:t>
            </a:r>
            <a:r>
              <a:rPr lang="en-US" sz="1800" b="0" dirty="0"/>
              <a:t>. 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 smtClean="0"/>
              <a:t>Projection  of links into </a:t>
            </a:r>
            <a:r>
              <a:rPr lang="en-US" sz="1800" dirty="0" smtClean="0"/>
              <a:t>Vector Space</a:t>
            </a:r>
            <a:r>
              <a:rPr lang="en-US" sz="1800" b="0" dirty="0" smtClean="0"/>
              <a:t>: each link is a point in an n-dimensional vector space 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56214" y="1192925"/>
            <a:ext cx="224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[</a:t>
            </a:r>
            <a:r>
              <a:rPr lang="is-IS" dirty="0"/>
              <a:t>Paulheim, 2014] 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Image 10" descr="Screenshot 2018-04-18 10.20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467947"/>
            <a:ext cx="5133568" cy="3316093"/>
          </a:xfrm>
          <a:prstGeom prst="rect">
            <a:avLst/>
          </a:prstGeom>
        </p:spPr>
      </p:pic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418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 txBox="1">
            <a:spLocks/>
          </p:cNvSpPr>
          <p:nvPr/>
        </p:nvSpPr>
        <p:spPr>
          <a:xfrm>
            <a:off x="304799" y="1353275"/>
            <a:ext cx="8360230" cy="49420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0" dirty="0"/>
              <a:t>Today, the </a:t>
            </a:r>
            <a:r>
              <a:rPr lang="en-GB" sz="1800" dirty="0"/>
              <a:t>classical definition </a:t>
            </a:r>
            <a:r>
              <a:rPr lang="en-GB" sz="1800" b="0" dirty="0"/>
              <a:t>of </a:t>
            </a:r>
            <a:r>
              <a:rPr lang="en-GB" sz="1800" dirty="0"/>
              <a:t>identity</a:t>
            </a:r>
            <a:r>
              <a:rPr lang="en-GB" sz="1800" b="0" dirty="0"/>
              <a:t> has become the </a:t>
            </a:r>
            <a:r>
              <a:rPr lang="en-GB" sz="1800" dirty="0"/>
              <a:t>canonical</a:t>
            </a:r>
            <a:r>
              <a:rPr lang="en-GB" sz="1800" b="0" dirty="0"/>
              <a:t> one on the </a:t>
            </a:r>
            <a:r>
              <a:rPr lang="en-GB" sz="1800" dirty="0"/>
              <a:t>Semantic Web </a:t>
            </a:r>
            <a:r>
              <a:rPr lang="en-GB" sz="1800" b="0" dirty="0"/>
              <a:t>(through </a:t>
            </a:r>
            <a:r>
              <a:rPr lang="fr-FR" sz="1800" b="0" dirty="0" err="1">
                <a:solidFill>
                  <a:srgbClr val="C00000"/>
                </a:solidFill>
              </a:rPr>
              <a:t>owl:sameAs</a:t>
            </a:r>
            <a:r>
              <a:rPr lang="fr-FR" sz="1800" b="0" dirty="0">
                <a:solidFill>
                  <a:srgbClr val="C00000"/>
                </a:solidFill>
              </a:rPr>
              <a:t> </a:t>
            </a:r>
            <a:r>
              <a:rPr lang="en-GB" sz="1800" b="0" dirty="0"/>
              <a:t>predicate). </a:t>
            </a:r>
          </a:p>
          <a:p>
            <a:r>
              <a:rPr lang="en-GB" sz="1800" dirty="0" smtClean="0">
                <a:solidFill>
                  <a:srgbClr val="800000"/>
                </a:solidFill>
              </a:rPr>
              <a:t>There are some problems with it, </a:t>
            </a:r>
          </a:p>
          <a:p>
            <a:pPr marL="342900" indent="-342900">
              <a:buClr>
                <a:srgbClr val="800000"/>
              </a:buClr>
              <a:buFont typeface="+mj-ea"/>
              <a:buAutoNum type="circleNumDbPlain"/>
            </a:pPr>
            <a:r>
              <a:rPr lang="en-GB" sz="1800" b="0" dirty="0" smtClean="0"/>
              <a:t>Identity does not hold </a:t>
            </a:r>
            <a:r>
              <a:rPr lang="en-GB" sz="1800" dirty="0" smtClean="0">
                <a:solidFill>
                  <a:srgbClr val="800000"/>
                </a:solidFill>
              </a:rPr>
              <a:t>across modal contexts</a:t>
            </a:r>
            <a:endParaRPr lang="en-GB" sz="1800" b="0" dirty="0" smtClean="0"/>
          </a:p>
          <a:p>
            <a:pPr marL="342900" indent="-342900">
              <a:buClr>
                <a:srgbClr val="800000"/>
              </a:buClr>
              <a:buFont typeface="+mj-ea"/>
              <a:buAutoNum type="circleNumDbPlain"/>
            </a:pPr>
            <a:r>
              <a:rPr lang="en-GB" sz="1800" b="0" dirty="0" smtClean="0"/>
              <a:t>Identity is </a:t>
            </a:r>
            <a:r>
              <a:rPr lang="en-GB" sz="1800" dirty="0" smtClean="0">
                <a:solidFill>
                  <a:srgbClr val="800000"/>
                </a:solidFill>
              </a:rPr>
              <a:t>context-dependent </a:t>
            </a:r>
            <a:r>
              <a:rPr lang="en-GB" sz="1800" b="0" dirty="0" smtClean="0"/>
              <a:t>[</a:t>
            </a:r>
            <a:r>
              <a:rPr lang="en-GB" sz="1800" b="0" dirty="0" err="1" smtClean="0"/>
              <a:t>Geach</a:t>
            </a:r>
            <a:r>
              <a:rPr lang="en-GB" sz="1800" b="0" dirty="0" smtClean="0"/>
              <a:t>, 1967]</a:t>
            </a:r>
            <a:r>
              <a:rPr lang="en-GB" sz="1800" b="0" dirty="0">
                <a:solidFill>
                  <a:srgbClr val="800000"/>
                </a:solidFill>
              </a:rPr>
              <a:t> </a:t>
            </a:r>
            <a:endParaRPr lang="en-GB" sz="1800" b="0" dirty="0" smtClean="0">
              <a:solidFill>
                <a:srgbClr val="800000"/>
              </a:solidFill>
            </a:endParaRPr>
          </a:p>
          <a:p>
            <a:pPr marL="342900" indent="-342900">
              <a:buClr>
                <a:srgbClr val="800000"/>
              </a:buClr>
              <a:buFont typeface="+mj-ea"/>
              <a:buAutoNum type="circleNumDbPlain"/>
            </a:pPr>
            <a:r>
              <a:rPr lang="en-GB" sz="1800" dirty="0" smtClean="0">
                <a:solidFill>
                  <a:srgbClr val="800000"/>
                </a:solidFill>
              </a:rPr>
              <a:t>Identity </a:t>
            </a:r>
            <a:r>
              <a:rPr lang="en-GB" sz="1800" dirty="0">
                <a:solidFill>
                  <a:srgbClr val="800000"/>
                </a:solidFill>
              </a:rPr>
              <a:t>over time </a:t>
            </a:r>
            <a:r>
              <a:rPr lang="en-GB" sz="1800" b="0" dirty="0"/>
              <a:t>poses problems</a:t>
            </a:r>
          </a:p>
          <a:p>
            <a:pPr marL="800100" lvl="1" indent="-342900">
              <a:buClr>
                <a:srgbClr val="800000"/>
              </a:buClr>
              <a:buFont typeface="Wingdings" charset="2"/>
              <a:buChar char="u"/>
            </a:pPr>
            <a:r>
              <a:rPr lang="en-GB" sz="1800" dirty="0"/>
              <a:t>since a car may be considered the same car, even though some (or even all) of its original components have been replaced by new ones.</a:t>
            </a:r>
          </a:p>
          <a:p>
            <a:pPr marL="342900" indent="-342900">
              <a:buClr>
                <a:srgbClr val="800000"/>
              </a:buClr>
              <a:buFont typeface="+mj-ea"/>
              <a:buAutoNum type="circleNumDbPlain"/>
            </a:pPr>
            <a:endParaRPr lang="en-GB" sz="1800" b="0" dirty="0" smtClean="0"/>
          </a:p>
        </p:txBody>
      </p:sp>
      <p:sp>
        <p:nvSpPr>
          <p:cNvPr id="4" name="Titre 3"/>
          <p:cNvSpPr txBox="1">
            <a:spLocks/>
          </p:cNvSpPr>
          <p:nvPr/>
        </p:nvSpPr>
        <p:spPr>
          <a:xfrm>
            <a:off x="304799" y="646668"/>
            <a:ext cx="7671013" cy="70660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Identity Problem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4</a:t>
            </a:fld>
            <a:endParaRPr lang="fr-FR"/>
          </a:p>
        </p:txBody>
      </p:sp>
      <p:pic>
        <p:nvPicPr>
          <p:cNvPr id="9" name="Image 32" descr="Screenshot 2018-04-03 16.59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90" y="4607428"/>
            <a:ext cx="1385048" cy="11288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01581" y="498717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Car 1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819324" y="500511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 2</a:t>
            </a:r>
            <a:endParaRPr lang="en-US" dirty="0"/>
          </a:p>
        </p:txBody>
      </p:sp>
      <p:cxnSp>
        <p:nvCxnSpPr>
          <p:cNvPr id="10" name="Curved Connector 9"/>
          <p:cNvCxnSpPr>
            <a:stCxn id="7" idx="2"/>
            <a:endCxn id="12" idx="2"/>
          </p:cNvCxnSpPr>
          <p:nvPr/>
        </p:nvCxnSpPr>
        <p:spPr>
          <a:xfrm rot="16200000" flipH="1">
            <a:off x="4475944" y="3656605"/>
            <a:ext cx="17940" cy="3417743"/>
          </a:xfrm>
          <a:prstGeom prst="curvedConnector3">
            <a:avLst>
              <a:gd name="adj1" fmla="val 3922754"/>
            </a:avLst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35424" y="6189152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= ?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7" idx="3"/>
            <a:endCxn id="9" idx="1"/>
          </p:cNvCxnSpPr>
          <p:nvPr/>
        </p:nvCxnSpPr>
        <p:spPr>
          <a:xfrm>
            <a:off x="3150504" y="5171841"/>
            <a:ext cx="641886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3"/>
            <a:endCxn id="12" idx="1"/>
          </p:cNvCxnSpPr>
          <p:nvPr/>
        </p:nvCxnSpPr>
        <p:spPr>
          <a:xfrm>
            <a:off x="5177438" y="5171841"/>
            <a:ext cx="641886" cy="1794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88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8" y="152718"/>
            <a:ext cx="7391401" cy="137160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990000"/>
                </a:solidFill>
              </a:rPr>
              <a:t>Content based </a:t>
            </a:r>
            <a:br>
              <a:rPr lang="en-GB" dirty="0" smtClean="0">
                <a:solidFill>
                  <a:srgbClr val="990000"/>
                </a:solidFill>
              </a:rPr>
            </a:b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4178" y="1588374"/>
            <a:ext cx="8409473" cy="1724209"/>
          </a:xfrm>
        </p:spPr>
        <p:txBody>
          <a:bodyPr>
            <a:noAutofit/>
          </a:bodyPr>
          <a:lstStyle/>
          <a:p>
            <a:r>
              <a:rPr lang="en-US" sz="1800" dirty="0" smtClean="0">
                <a:solidFill>
                  <a:srgbClr val="C00000"/>
                </a:solidFill>
              </a:rPr>
              <a:t>Principle</a:t>
            </a:r>
            <a:r>
              <a:rPr lang="en-US" sz="1800" b="0" dirty="0"/>
              <a:t>:  </a:t>
            </a:r>
            <a:r>
              <a:rPr lang="en-US" sz="1800" b="0" dirty="0" smtClean="0"/>
              <a:t>links </a:t>
            </a:r>
            <a:r>
              <a:rPr lang="en-US" sz="1800" b="0" dirty="0"/>
              <a:t>follow certain </a:t>
            </a:r>
            <a:r>
              <a:rPr lang="en-US" sz="1800" b="0" dirty="0" smtClean="0"/>
              <a:t>patterns, links </a:t>
            </a:r>
            <a:r>
              <a:rPr lang="en-US" sz="1800" b="0" dirty="0"/>
              <a:t>that violate those patterns are erroneous. 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/>
              <a:t>A multi-dimensional and scalable </a:t>
            </a:r>
            <a:r>
              <a:rPr lang="en-US" sz="1800" dirty="0"/>
              <a:t>outlier detection </a:t>
            </a:r>
            <a:r>
              <a:rPr lang="en-US" sz="1800" b="0" dirty="0"/>
              <a:t>approach for finding </a:t>
            </a:r>
            <a:r>
              <a:rPr lang="en-US" sz="1800" dirty="0"/>
              <a:t>erroneous identity links</a:t>
            </a:r>
            <a:r>
              <a:rPr lang="en-US" sz="1800" b="0" dirty="0"/>
              <a:t>. 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 smtClean="0"/>
              <a:t>Projection  of links into </a:t>
            </a:r>
            <a:r>
              <a:rPr lang="en-US" sz="1800" dirty="0" smtClean="0"/>
              <a:t>Vector Space</a:t>
            </a:r>
            <a:r>
              <a:rPr lang="en-US" sz="1800" b="0" dirty="0" smtClean="0"/>
              <a:t>: each link is a point in an n-dimensional vector space 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56214" y="1192925"/>
            <a:ext cx="224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[</a:t>
            </a:r>
            <a:r>
              <a:rPr lang="is-IS" dirty="0"/>
              <a:t>Paulheim, 2014] 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Image 10" descr="Screenshot 2018-04-18 10.20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467947"/>
            <a:ext cx="5133568" cy="3316093"/>
          </a:xfrm>
          <a:prstGeom prst="rect">
            <a:avLst/>
          </a:prstGeom>
        </p:spPr>
      </p:pic>
      <p:sp>
        <p:nvSpPr>
          <p:cNvPr id="12" name="Ellipse 11"/>
          <p:cNvSpPr/>
          <p:nvPr/>
        </p:nvSpPr>
        <p:spPr>
          <a:xfrm>
            <a:off x="6303868" y="4066658"/>
            <a:ext cx="412750" cy="393023"/>
          </a:xfrm>
          <a:prstGeom prst="ellipse">
            <a:avLst/>
          </a:prstGeom>
          <a:noFill/>
          <a:ln w="28575" cmpd="sng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Bulle ronde 12"/>
          <p:cNvSpPr/>
          <p:nvPr/>
        </p:nvSpPr>
        <p:spPr>
          <a:xfrm>
            <a:off x="6666911" y="3587137"/>
            <a:ext cx="2403657" cy="520415"/>
          </a:xfrm>
          <a:prstGeom prst="wedgeEllipseCallout">
            <a:avLst>
              <a:gd name="adj1" fmla="val -44286"/>
              <a:gd name="adj2" fmla="val 62806"/>
            </a:avLst>
          </a:prstGeom>
          <a:noFill/>
          <a:ln w="190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 smtClean="0">
              <a:solidFill>
                <a:srgbClr val="800000"/>
              </a:solidFill>
            </a:endParaRPr>
          </a:p>
          <a:p>
            <a:pPr algn="ctr"/>
            <a:r>
              <a:rPr lang="en-US" sz="1600" dirty="0" smtClean="0">
                <a:solidFill>
                  <a:srgbClr val="800000"/>
                </a:solidFill>
              </a:rPr>
              <a:t>Outliers </a:t>
            </a:r>
            <a:r>
              <a:rPr lang="en-US" sz="1600" dirty="0">
                <a:solidFill>
                  <a:srgbClr val="800000"/>
                </a:solidFill>
              </a:rPr>
              <a:t>are found in sparse areas</a:t>
            </a:r>
          </a:p>
          <a:p>
            <a:pPr algn="ctr"/>
            <a:endParaRPr lang="fr-FR" sz="1600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223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8" y="152718"/>
            <a:ext cx="7391401" cy="137160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990000"/>
                </a:solidFill>
              </a:rPr>
              <a:t>Content based </a:t>
            </a:r>
            <a:br>
              <a:rPr lang="en-GB" dirty="0" smtClean="0">
                <a:solidFill>
                  <a:srgbClr val="990000"/>
                </a:solidFill>
              </a:rPr>
            </a:b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4178" y="1810623"/>
            <a:ext cx="8650122" cy="4120277"/>
          </a:xfrm>
        </p:spPr>
        <p:txBody>
          <a:bodyPr>
            <a:no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800" dirty="0">
                <a:solidFill>
                  <a:srgbClr val="C00000"/>
                </a:solidFill>
              </a:rPr>
              <a:t>Binary features</a:t>
            </a:r>
            <a:r>
              <a:rPr lang="en-US" sz="1800" b="0" dirty="0"/>
              <a:t>: resource types and ingoing/outgoing properties  </a:t>
            </a:r>
            <a:endParaRPr lang="en-US" sz="1800" b="0" dirty="0" smtClean="0"/>
          </a:p>
          <a:p>
            <a:pPr marL="742950" lvl="1" indent="-285750">
              <a:buFont typeface="Wingdings" charset="2"/>
              <a:buChar char="§"/>
            </a:pPr>
            <a:r>
              <a:rPr lang="en-US" sz="1800" dirty="0" smtClean="0"/>
              <a:t>e.g. </a:t>
            </a:r>
            <a:r>
              <a:rPr lang="en-US" sz="1800" dirty="0" err="1" smtClean="0"/>
              <a:t>LHS_foaf:based_near</a:t>
            </a:r>
            <a:r>
              <a:rPr lang="en-US" sz="1800" dirty="0" smtClean="0"/>
              <a:t> and </a:t>
            </a:r>
            <a:r>
              <a:rPr lang="en-US" sz="1800" dirty="0" err="1" smtClean="0"/>
              <a:t>RHS_foaf:based_near</a:t>
            </a:r>
            <a:r>
              <a:rPr lang="en-US" sz="1800" dirty="0" smtClean="0"/>
              <a:t> </a:t>
            </a:r>
            <a:r>
              <a:rPr lang="en-US" sz="1800" dirty="0"/>
              <a:t>are distinct </a:t>
            </a:r>
            <a:r>
              <a:rPr lang="en-US" sz="1800" dirty="0" smtClean="0"/>
              <a:t>features. </a:t>
            </a:r>
            <a:endParaRPr lang="en-US" sz="1800" dirty="0"/>
          </a:p>
          <a:p>
            <a:pPr marL="742950" lvl="1" indent="-285750">
              <a:buFont typeface="Wingdings" charset="2"/>
              <a:buChar char="§"/>
            </a:pPr>
            <a:endParaRPr lang="en-US" sz="1800" b="0" dirty="0"/>
          </a:p>
          <a:p>
            <a:pPr marL="285750" indent="-285750">
              <a:buFont typeface="Wingdings" charset="2"/>
              <a:buChar char="§"/>
            </a:pPr>
            <a:r>
              <a:rPr lang="en-US" sz="1800" dirty="0">
                <a:solidFill>
                  <a:srgbClr val="C00000"/>
                </a:solidFill>
              </a:rPr>
              <a:t>Different strategies of creating vectors</a:t>
            </a:r>
            <a:r>
              <a:rPr lang="en-US" sz="1800" b="0" dirty="0"/>
              <a:t>: direct types only, all ingoing and outgoing properties, or a combination 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/>
              <a:t>Several outlier detection methods were </a:t>
            </a:r>
            <a:r>
              <a:rPr lang="en-US" sz="1800" b="0" dirty="0" smtClean="0"/>
              <a:t>tested: LOF, CBLOF, LOP, 1-class SVM etc. </a:t>
            </a:r>
            <a:endParaRPr lang="en-US" sz="1800" b="0" dirty="0"/>
          </a:p>
          <a:p>
            <a:pPr marL="285750" indent="-285750">
              <a:buFont typeface="Wingdings" charset="2"/>
              <a:buChar char="§"/>
            </a:pPr>
            <a:r>
              <a:rPr lang="en-US" sz="1800" b="0" dirty="0"/>
              <a:t>Each method assign a score to each data point indicating the likeliness of being an </a:t>
            </a:r>
            <a:r>
              <a:rPr lang="en-US" sz="1800" b="0" dirty="0" smtClean="0"/>
              <a:t>outlier </a:t>
            </a:r>
            <a:r>
              <a:rPr lang="en-US" sz="1800" b="0" dirty="0" smtClean="0">
                <a:sym typeface="Wingdings"/>
              </a:rPr>
              <a:t> </a:t>
            </a:r>
            <a:r>
              <a:rPr lang="en-US" sz="1800" dirty="0" smtClean="0">
                <a:solidFill>
                  <a:srgbClr val="800000"/>
                </a:solidFill>
                <a:sym typeface="Wingdings"/>
              </a:rPr>
              <a:t>incorrect link</a:t>
            </a:r>
            <a:r>
              <a:rPr lang="en-US" sz="1800" b="0" dirty="0" smtClean="0"/>
              <a:t>. </a:t>
            </a:r>
            <a:endParaRPr lang="en-US" sz="1800" b="0" dirty="0"/>
          </a:p>
        </p:txBody>
      </p:sp>
      <p:sp>
        <p:nvSpPr>
          <p:cNvPr id="27" name="TextBox 26"/>
          <p:cNvSpPr txBox="1"/>
          <p:nvPr/>
        </p:nvSpPr>
        <p:spPr>
          <a:xfrm>
            <a:off x="6425345" y="1205004"/>
            <a:ext cx="224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[</a:t>
            </a:r>
            <a:r>
              <a:rPr lang="is-IS" dirty="0"/>
              <a:t>Paulheim, 2014]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288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8" y="152718"/>
            <a:ext cx="7391401" cy="137160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990000"/>
                </a:solidFill>
              </a:rPr>
              <a:t>Content based </a:t>
            </a:r>
            <a:br>
              <a:rPr lang="en-GB" dirty="0" smtClean="0">
                <a:solidFill>
                  <a:srgbClr val="990000"/>
                </a:solidFill>
              </a:rPr>
            </a:b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4178" y="1810623"/>
            <a:ext cx="8409473" cy="4930424"/>
          </a:xfrm>
        </p:spPr>
        <p:txBody>
          <a:bodyPr>
            <a:no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800" dirty="0" smtClean="0">
                <a:solidFill>
                  <a:srgbClr val="C00000"/>
                </a:solidFill>
              </a:rPr>
              <a:t>Dataset  </a:t>
            </a:r>
          </a:p>
          <a:p>
            <a:pPr marL="742950" lvl="1" indent="-285750">
              <a:buFont typeface="Wingdings" charset="2"/>
              <a:buChar char="§"/>
            </a:pPr>
            <a:endParaRPr lang="en-US" sz="1800" b="0" dirty="0" smtClean="0"/>
          </a:p>
          <a:p>
            <a:pPr marL="742950" lvl="1" indent="-285750">
              <a:buFont typeface="Wingdings" charset="2"/>
              <a:buChar char="§"/>
            </a:pPr>
            <a:endParaRPr lang="en-US" sz="1800" dirty="0" smtClean="0"/>
          </a:p>
          <a:p>
            <a:pPr marL="742950" lvl="1" indent="-285750">
              <a:buFont typeface="Wingdings" charset="2"/>
              <a:buChar char="§"/>
            </a:pPr>
            <a:endParaRPr lang="en-US" sz="400" b="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800" dirty="0" smtClean="0">
                <a:solidFill>
                  <a:srgbClr val="C00000"/>
                </a:solidFill>
              </a:rPr>
              <a:t>Gold Standard</a:t>
            </a:r>
            <a:r>
              <a:rPr lang="en-US" sz="1800" b="0" dirty="0" smtClean="0"/>
              <a:t>: 100 randomly sampled links from D1 and D2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 smtClean="0"/>
              <a:t>Use of </a:t>
            </a:r>
            <a:r>
              <a:rPr lang="en-US" sz="1800" b="0" dirty="0" err="1" smtClean="0"/>
              <a:t>RapidMiner</a:t>
            </a:r>
            <a:r>
              <a:rPr lang="en-US" sz="1800" b="0" dirty="0" smtClean="0"/>
              <a:t> with anomaly detection and LOD extensions (6 methods)</a:t>
            </a:r>
            <a:endParaRPr lang="en-US" sz="1800" b="0" dirty="0"/>
          </a:p>
        </p:txBody>
      </p:sp>
      <p:sp>
        <p:nvSpPr>
          <p:cNvPr id="27" name="TextBox 26"/>
          <p:cNvSpPr txBox="1"/>
          <p:nvPr/>
        </p:nvSpPr>
        <p:spPr>
          <a:xfrm>
            <a:off x="6425345" y="1205004"/>
            <a:ext cx="224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[</a:t>
            </a:r>
            <a:r>
              <a:rPr lang="is-IS" dirty="0"/>
              <a:t>Paulheim, 2014]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42</a:t>
            </a:fld>
            <a:endParaRPr lang="fr-FR" dirty="0"/>
          </a:p>
        </p:txBody>
      </p:sp>
      <p:pic>
        <p:nvPicPr>
          <p:cNvPr id="10" name="Picture 1027" descr="http://www.parascript.com/wp-content/uploads/2013/08/icon38Improvemen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383" y="227836"/>
            <a:ext cx="967171" cy="72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810623"/>
            <a:ext cx="5334000" cy="1155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51300" y="162249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D1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27700" y="158408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8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8" y="152718"/>
            <a:ext cx="7391401" cy="137160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990000"/>
                </a:solidFill>
              </a:rPr>
              <a:t>Content based </a:t>
            </a:r>
            <a:br>
              <a:rPr lang="en-GB" dirty="0" smtClean="0">
                <a:solidFill>
                  <a:srgbClr val="990000"/>
                </a:solidFill>
              </a:rPr>
            </a:b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4178" y="1810623"/>
            <a:ext cx="8409473" cy="4930424"/>
          </a:xfrm>
        </p:spPr>
        <p:txBody>
          <a:bodyPr>
            <a:no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800" dirty="0" smtClean="0">
                <a:solidFill>
                  <a:srgbClr val="C00000"/>
                </a:solidFill>
              </a:rPr>
              <a:t>Dataset  </a:t>
            </a:r>
          </a:p>
          <a:p>
            <a:pPr marL="742950" lvl="1" indent="-285750">
              <a:buFont typeface="Wingdings" charset="2"/>
              <a:buChar char="§"/>
            </a:pPr>
            <a:endParaRPr lang="en-US" sz="1800" b="0" dirty="0" smtClean="0"/>
          </a:p>
          <a:p>
            <a:pPr marL="742950" lvl="1" indent="-285750">
              <a:buFont typeface="Wingdings" charset="2"/>
              <a:buChar char="§"/>
            </a:pPr>
            <a:endParaRPr lang="en-US" sz="1800" dirty="0" smtClean="0"/>
          </a:p>
          <a:p>
            <a:pPr marL="742950" lvl="1" indent="-285750">
              <a:buFont typeface="Wingdings" charset="2"/>
              <a:buChar char="§"/>
            </a:pPr>
            <a:endParaRPr lang="en-US" sz="400" b="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800" dirty="0" smtClean="0">
                <a:solidFill>
                  <a:srgbClr val="C00000"/>
                </a:solidFill>
              </a:rPr>
              <a:t>Gold Standard</a:t>
            </a:r>
            <a:r>
              <a:rPr lang="en-US" sz="1800" b="0" dirty="0" smtClean="0"/>
              <a:t>: 100 randomly sampled links from D1 and D2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 smtClean="0"/>
              <a:t>Use of </a:t>
            </a:r>
            <a:r>
              <a:rPr lang="en-US" sz="1800" b="0" dirty="0" err="1" smtClean="0"/>
              <a:t>RapidMiner</a:t>
            </a:r>
            <a:r>
              <a:rPr lang="en-US" sz="1800" b="0" dirty="0" smtClean="0"/>
              <a:t> with anomaly detection and LOD extensions (6 methods)</a:t>
            </a:r>
            <a:endParaRPr lang="en-US" sz="1800" b="0" dirty="0"/>
          </a:p>
          <a:p>
            <a:pPr marL="285750" indent="-285750">
              <a:buFont typeface="Wingdings" charset="2"/>
              <a:buChar char="§"/>
            </a:pPr>
            <a:r>
              <a:rPr lang="en-US" sz="1800" dirty="0" smtClean="0">
                <a:solidFill>
                  <a:srgbClr val="C00000"/>
                </a:solidFill>
              </a:rPr>
              <a:t>Best performance on D1: 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800" dirty="0" smtClean="0"/>
              <a:t>CBLOF (F1= </a:t>
            </a:r>
            <a:r>
              <a:rPr lang="en-US" sz="1800" b="1" dirty="0" smtClean="0"/>
              <a:t>0.537</a:t>
            </a:r>
            <a:r>
              <a:rPr lang="en-US" sz="1800" dirty="0" smtClean="0"/>
              <a:t>),1-class SVM (AUC = </a:t>
            </a:r>
            <a:r>
              <a:rPr lang="en-US" sz="1800" b="1" dirty="0" smtClean="0"/>
              <a:t>0.857</a:t>
            </a:r>
            <a:r>
              <a:rPr lang="en-US" sz="1800" dirty="0" smtClean="0"/>
              <a:t>)</a:t>
            </a:r>
            <a:endParaRPr lang="en-US" sz="1800" b="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800" dirty="0">
                <a:solidFill>
                  <a:srgbClr val="C00000"/>
                </a:solidFill>
              </a:rPr>
              <a:t>Best performance on </a:t>
            </a:r>
            <a:r>
              <a:rPr lang="en-US" sz="1800" dirty="0" smtClean="0">
                <a:solidFill>
                  <a:srgbClr val="C00000"/>
                </a:solidFill>
              </a:rPr>
              <a:t>D2: </a:t>
            </a:r>
            <a:endParaRPr lang="en-US" sz="1800" dirty="0">
              <a:solidFill>
                <a:srgbClr val="C00000"/>
              </a:solidFill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800" dirty="0" smtClean="0"/>
              <a:t>LOF </a:t>
            </a:r>
            <a:r>
              <a:rPr lang="en-US" sz="1800" dirty="0"/>
              <a:t>(F1= </a:t>
            </a:r>
            <a:r>
              <a:rPr lang="en-US" sz="1800" b="1" dirty="0" smtClean="0"/>
              <a:t>0.5</a:t>
            </a:r>
            <a:r>
              <a:rPr lang="en-US" sz="1800" dirty="0" smtClean="0"/>
              <a:t>, AUC </a:t>
            </a:r>
            <a:r>
              <a:rPr lang="en-US" sz="1800" dirty="0"/>
              <a:t>= </a:t>
            </a:r>
            <a:r>
              <a:rPr lang="en-US" sz="1800" b="1" dirty="0" smtClean="0"/>
              <a:t>0.619</a:t>
            </a:r>
            <a:r>
              <a:rPr lang="en-US" sz="1800" dirty="0" smtClean="0"/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25345" y="1205004"/>
            <a:ext cx="224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[</a:t>
            </a:r>
            <a:r>
              <a:rPr lang="is-IS" dirty="0"/>
              <a:t>Paulheim, 2014]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43</a:t>
            </a:fld>
            <a:endParaRPr lang="fr-FR" dirty="0"/>
          </a:p>
        </p:txBody>
      </p:sp>
      <p:pic>
        <p:nvPicPr>
          <p:cNvPr id="10" name="Picture 1027" descr="http://www.parascript.com/wp-content/uploads/2013/08/icon38Improvemen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383" y="227836"/>
            <a:ext cx="967171" cy="72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810623"/>
            <a:ext cx="5334000" cy="1155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51300" y="162249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D1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27700" y="158408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32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8" y="152718"/>
            <a:ext cx="7391401" cy="137160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990000"/>
                </a:solidFill>
              </a:rPr>
              <a:t>Content based </a:t>
            </a:r>
            <a:br>
              <a:rPr lang="en-GB" dirty="0" smtClean="0">
                <a:solidFill>
                  <a:srgbClr val="990000"/>
                </a:solidFill>
              </a:rPr>
            </a:b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4178" y="1810623"/>
            <a:ext cx="8409473" cy="4930424"/>
          </a:xfrm>
        </p:spPr>
        <p:txBody>
          <a:bodyPr>
            <a:no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800" dirty="0" smtClean="0">
                <a:solidFill>
                  <a:srgbClr val="C00000"/>
                </a:solidFill>
              </a:rPr>
              <a:t>Dataset  </a:t>
            </a:r>
          </a:p>
          <a:p>
            <a:pPr marL="742950" lvl="1" indent="-285750">
              <a:buFont typeface="Wingdings" charset="2"/>
              <a:buChar char="§"/>
            </a:pPr>
            <a:endParaRPr lang="en-US" sz="1800" b="0" dirty="0" smtClean="0"/>
          </a:p>
          <a:p>
            <a:pPr marL="742950" lvl="1" indent="-285750">
              <a:buFont typeface="Wingdings" charset="2"/>
              <a:buChar char="§"/>
            </a:pPr>
            <a:endParaRPr lang="en-US" sz="1800" dirty="0" smtClean="0"/>
          </a:p>
          <a:p>
            <a:pPr marL="742950" lvl="1" indent="-285750">
              <a:buFont typeface="Wingdings" charset="2"/>
              <a:buChar char="§"/>
            </a:pPr>
            <a:endParaRPr lang="en-US" sz="400" b="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800" dirty="0" smtClean="0">
                <a:solidFill>
                  <a:srgbClr val="C00000"/>
                </a:solidFill>
              </a:rPr>
              <a:t>Gold Standard</a:t>
            </a:r>
            <a:r>
              <a:rPr lang="en-US" sz="1800" b="0" dirty="0" smtClean="0">
                <a:solidFill>
                  <a:srgbClr val="C00000"/>
                </a:solidFill>
              </a:rPr>
              <a:t>: </a:t>
            </a:r>
            <a:r>
              <a:rPr lang="en-US" sz="1800" b="0" dirty="0" smtClean="0"/>
              <a:t>100 randomly sampled links from D1 and D2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 smtClean="0"/>
              <a:t>Use of </a:t>
            </a:r>
            <a:r>
              <a:rPr lang="en-US" sz="1800" b="0" dirty="0" err="1" smtClean="0"/>
              <a:t>RapidMiner</a:t>
            </a:r>
            <a:r>
              <a:rPr lang="en-US" sz="1800" b="0" dirty="0" smtClean="0"/>
              <a:t> with anomaly detection and LOD extensions (6 methods)</a:t>
            </a:r>
            <a:endParaRPr lang="en-US" sz="1800" b="0" dirty="0"/>
          </a:p>
          <a:p>
            <a:pPr marL="285750" indent="-285750">
              <a:buFont typeface="Wingdings" charset="2"/>
              <a:buChar char="§"/>
            </a:pPr>
            <a:r>
              <a:rPr lang="en-US" sz="1800" dirty="0" smtClean="0">
                <a:solidFill>
                  <a:srgbClr val="C00000"/>
                </a:solidFill>
              </a:rPr>
              <a:t>Best performance on D1: 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800" dirty="0" smtClean="0"/>
              <a:t>CBLOF (F1= </a:t>
            </a:r>
            <a:r>
              <a:rPr lang="en-US" sz="1800" b="1" dirty="0" smtClean="0"/>
              <a:t>0.537</a:t>
            </a:r>
            <a:r>
              <a:rPr lang="en-US" sz="1800" dirty="0" smtClean="0"/>
              <a:t>),1-class SVM (AUC = </a:t>
            </a:r>
            <a:r>
              <a:rPr lang="en-US" sz="1800" b="1" dirty="0" smtClean="0"/>
              <a:t>0.857</a:t>
            </a:r>
            <a:r>
              <a:rPr lang="en-US" sz="1800" dirty="0" smtClean="0"/>
              <a:t>)</a:t>
            </a:r>
            <a:endParaRPr lang="en-US" sz="1800" b="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800" dirty="0">
                <a:solidFill>
                  <a:srgbClr val="C00000"/>
                </a:solidFill>
              </a:rPr>
              <a:t>Best performance on </a:t>
            </a:r>
            <a:r>
              <a:rPr lang="en-US" sz="1800" dirty="0" smtClean="0">
                <a:solidFill>
                  <a:srgbClr val="C00000"/>
                </a:solidFill>
              </a:rPr>
              <a:t>D2: </a:t>
            </a:r>
            <a:endParaRPr lang="en-US" sz="1800" dirty="0">
              <a:solidFill>
                <a:srgbClr val="C00000"/>
              </a:solidFill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800" dirty="0" smtClean="0"/>
              <a:t>LOF </a:t>
            </a:r>
            <a:r>
              <a:rPr lang="en-US" sz="1800" dirty="0"/>
              <a:t>(F1= </a:t>
            </a:r>
            <a:r>
              <a:rPr lang="en-US" sz="1800" b="1" dirty="0" smtClean="0"/>
              <a:t>0.5</a:t>
            </a:r>
            <a:r>
              <a:rPr lang="en-US" sz="1800" dirty="0" smtClean="0"/>
              <a:t>, AUC </a:t>
            </a:r>
            <a:r>
              <a:rPr lang="en-US" sz="1800" dirty="0"/>
              <a:t>= </a:t>
            </a:r>
            <a:r>
              <a:rPr lang="en-US" sz="1800" b="1" dirty="0" smtClean="0"/>
              <a:t>0.619</a:t>
            </a:r>
            <a:r>
              <a:rPr lang="en-US" sz="1800" dirty="0" smtClean="0"/>
              <a:t>)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 smtClean="0"/>
              <a:t>Examples of </a:t>
            </a:r>
            <a:r>
              <a:rPr lang="en-US" sz="1800" dirty="0" smtClean="0">
                <a:solidFill>
                  <a:srgbClr val="C00000"/>
                </a:solidFill>
              </a:rPr>
              <a:t>typical </a:t>
            </a:r>
            <a:r>
              <a:rPr lang="en-US" sz="1800" dirty="0">
                <a:solidFill>
                  <a:srgbClr val="C00000"/>
                </a:solidFill>
              </a:rPr>
              <a:t>source of errors </a:t>
            </a:r>
            <a:r>
              <a:rPr lang="en-US" sz="1800" b="0" dirty="0" smtClean="0"/>
              <a:t>for D1: 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800" dirty="0"/>
              <a:t>L</a:t>
            </a:r>
            <a:r>
              <a:rPr lang="en-US" sz="1800" b="0" dirty="0" smtClean="0"/>
              <a:t>inking </a:t>
            </a:r>
            <a:r>
              <a:rPr lang="en-US" sz="1800" b="0" dirty="0"/>
              <a:t>of </a:t>
            </a:r>
            <a:r>
              <a:rPr lang="en-US" sz="1800" b="0" u="sng" dirty="0"/>
              <a:t>songs</a:t>
            </a:r>
            <a:r>
              <a:rPr lang="en-US" sz="1800" b="0" dirty="0"/>
              <a:t> to </a:t>
            </a:r>
            <a:r>
              <a:rPr lang="en-US" sz="1800" b="0" u="sng" dirty="0"/>
              <a:t>albums</a:t>
            </a:r>
            <a:r>
              <a:rPr lang="en-US" sz="1800" b="0" dirty="0"/>
              <a:t> with the same name. </a:t>
            </a:r>
            <a:endParaRPr lang="en-US" sz="1800" b="0" dirty="0" smtClean="0"/>
          </a:p>
          <a:p>
            <a:pPr marL="742950" lvl="1" indent="-285750">
              <a:buFont typeface="Wingdings" charset="2"/>
              <a:buChar char="§"/>
            </a:pPr>
            <a:r>
              <a:rPr lang="en-US" sz="1800" b="0" dirty="0" smtClean="0"/>
              <a:t>Linking of </a:t>
            </a:r>
            <a:r>
              <a:rPr lang="en-US" sz="1800" b="0" u="sng" dirty="0"/>
              <a:t>diﬀerent persons </a:t>
            </a:r>
            <a:r>
              <a:rPr lang="en-US" sz="1800" b="0" dirty="0"/>
              <a:t>of the </a:t>
            </a:r>
            <a:r>
              <a:rPr lang="en-US" sz="1800" b="0" u="sng" dirty="0"/>
              <a:t>same </a:t>
            </a:r>
            <a:r>
              <a:rPr lang="en-US" sz="1800" b="0" u="sng" dirty="0" smtClean="0"/>
              <a:t>name,</a:t>
            </a:r>
            <a:r>
              <a:rPr lang="en-US" sz="1800" b="0" dirty="0" smtClean="0"/>
              <a:t> </a:t>
            </a:r>
          </a:p>
          <a:p>
            <a:pPr lvl="1" indent="0">
              <a:buNone/>
            </a:pPr>
            <a:r>
              <a:rPr lang="en-US" sz="1800" b="0" dirty="0" smtClean="0"/>
              <a:t>     e.g., a blues </a:t>
            </a:r>
            <a:r>
              <a:rPr lang="en-US" sz="1800" b="0" dirty="0"/>
              <a:t>musician named </a:t>
            </a:r>
            <a:r>
              <a:rPr lang="en-US" sz="1800" b="0" u="sng" dirty="0"/>
              <a:t>Jimmy Carter </a:t>
            </a:r>
            <a:r>
              <a:rPr lang="en-US" sz="1800" b="0" dirty="0"/>
              <a:t>to the </a:t>
            </a:r>
            <a:r>
              <a:rPr lang="en-US" sz="1800" b="0" u="sng" dirty="0"/>
              <a:t>U.S. president</a:t>
            </a:r>
            <a:r>
              <a:rPr lang="en-US" sz="1800" b="0" dirty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en-US" sz="1800" b="0" dirty="0"/>
          </a:p>
        </p:txBody>
      </p:sp>
      <p:sp>
        <p:nvSpPr>
          <p:cNvPr id="27" name="TextBox 26"/>
          <p:cNvSpPr txBox="1"/>
          <p:nvPr/>
        </p:nvSpPr>
        <p:spPr>
          <a:xfrm>
            <a:off x="6425345" y="1205004"/>
            <a:ext cx="224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[</a:t>
            </a:r>
            <a:r>
              <a:rPr lang="is-IS" dirty="0"/>
              <a:t>Paulheim, 2014]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44</a:t>
            </a:fld>
            <a:endParaRPr lang="fr-FR" dirty="0"/>
          </a:p>
        </p:txBody>
      </p:sp>
      <p:pic>
        <p:nvPicPr>
          <p:cNvPr id="10" name="Picture 1027" descr="http://www.parascript.com/wp-content/uploads/2013/08/icon38Improvemen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383" y="227836"/>
            <a:ext cx="967171" cy="72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810623"/>
            <a:ext cx="5334000" cy="1155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51300" y="162249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D1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27700" y="158408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90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70800" cy="10727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990000"/>
                </a:solidFill>
              </a:rPr>
              <a:t>Network </a:t>
            </a:r>
            <a:r>
              <a:rPr lang="en-GB" dirty="0" smtClean="0">
                <a:solidFill>
                  <a:srgbClr val="990000"/>
                </a:solidFill>
              </a:rPr>
              <a:t>based</a:t>
            </a: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45</a:t>
            </a:fld>
            <a:endParaRPr lang="fr-FR"/>
          </a:p>
        </p:txBody>
      </p:sp>
      <p:sp>
        <p:nvSpPr>
          <p:cNvPr id="78" name="Content Placeholder 4"/>
          <p:cNvSpPr>
            <a:spLocks noGrp="1"/>
          </p:cNvSpPr>
          <p:nvPr>
            <p:ph idx="1"/>
          </p:nvPr>
        </p:nvSpPr>
        <p:spPr>
          <a:xfrm>
            <a:off x="354178" y="2743200"/>
            <a:ext cx="8409473" cy="3997847"/>
          </a:xfrm>
        </p:spPr>
        <p:txBody>
          <a:bodyPr>
            <a:noAutofit/>
          </a:bodyPr>
          <a:lstStyle/>
          <a:p>
            <a:r>
              <a:rPr lang="en-US" sz="1800" dirty="0" smtClean="0">
                <a:solidFill>
                  <a:srgbClr val="C00000"/>
                </a:solidFill>
              </a:rPr>
              <a:t>Principle</a:t>
            </a:r>
            <a:endParaRPr lang="en-US" sz="1800" b="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800" b="0" dirty="0" smtClean="0"/>
              <a:t>The </a:t>
            </a:r>
            <a:r>
              <a:rPr lang="en-US" sz="1800" b="0" dirty="0"/>
              <a:t>quality of a link can be determined based on </a:t>
            </a:r>
            <a:r>
              <a:rPr lang="en-US" sz="1800" dirty="0">
                <a:solidFill>
                  <a:srgbClr val="C00000"/>
                </a:solidFill>
              </a:rPr>
              <a:t>how connected a node </a:t>
            </a:r>
            <a:r>
              <a:rPr lang="en-US" sz="1800" b="0" dirty="0"/>
              <a:t>is within the </a:t>
            </a:r>
            <a:r>
              <a:rPr lang="en-US" sz="1800" dirty="0">
                <a:solidFill>
                  <a:srgbClr val="C00000"/>
                </a:solidFill>
              </a:rPr>
              <a:t>network</a:t>
            </a:r>
            <a:r>
              <a:rPr lang="en-US" sz="1800" b="0" dirty="0">
                <a:solidFill>
                  <a:srgbClr val="C00000"/>
                </a:solidFill>
              </a:rPr>
              <a:t> </a:t>
            </a:r>
            <a:r>
              <a:rPr lang="en-US" sz="1800" b="0" dirty="0"/>
              <a:t>in which it appears. 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 smtClean="0"/>
              <a:t>Use of </a:t>
            </a:r>
            <a:r>
              <a:rPr lang="en-US" sz="1800" dirty="0" smtClean="0">
                <a:solidFill>
                  <a:srgbClr val="C00000"/>
                </a:solidFill>
              </a:rPr>
              <a:t>network </a:t>
            </a:r>
            <a:r>
              <a:rPr lang="en-US" sz="1800" dirty="0">
                <a:solidFill>
                  <a:srgbClr val="C00000"/>
                </a:solidFill>
              </a:rPr>
              <a:t>metrics and </a:t>
            </a:r>
            <a:r>
              <a:rPr lang="en-US" sz="1800" dirty="0" smtClean="0">
                <a:solidFill>
                  <a:srgbClr val="C00000"/>
                </a:solidFill>
              </a:rPr>
              <a:t>structures </a:t>
            </a:r>
            <a:r>
              <a:rPr lang="en-US" sz="1800" b="0" dirty="0" smtClean="0"/>
              <a:t>can help to </a:t>
            </a:r>
            <a:r>
              <a:rPr lang="en-US" sz="1800" b="0" dirty="0"/>
              <a:t>detect </a:t>
            </a:r>
            <a:r>
              <a:rPr lang="en-US" sz="1800" b="0" dirty="0" smtClean="0"/>
              <a:t>erroneous links?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5345" y="702428"/>
            <a:ext cx="224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nb-NO" dirty="0" err="1" smtClean="0"/>
              <a:t>Guéret</a:t>
            </a:r>
            <a:r>
              <a:rPr lang="nb-NO" dirty="0" smtClean="0"/>
              <a:t> </a:t>
            </a:r>
            <a:r>
              <a:rPr lang="nb-NO" i="1" dirty="0"/>
              <a:t>et al.</a:t>
            </a:r>
            <a:r>
              <a:rPr lang="nb-NO" dirty="0"/>
              <a:t>, </a:t>
            </a:r>
            <a:r>
              <a:rPr lang="nb-NO" dirty="0" smtClean="0"/>
              <a:t>2012</a:t>
            </a:r>
            <a:r>
              <a:rPr lang="en-US" dirty="0" smtClean="0"/>
              <a:t>]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25344" y="1145401"/>
            <a:ext cx="256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nb-NO" dirty="0" err="1" smtClean="0"/>
              <a:t>Raad</a:t>
            </a:r>
            <a:r>
              <a:rPr lang="nb-NO" dirty="0" smtClean="0"/>
              <a:t> </a:t>
            </a:r>
            <a:r>
              <a:rPr lang="nb-NO" i="1" dirty="0" smtClean="0"/>
              <a:t>et </a:t>
            </a:r>
            <a:r>
              <a:rPr lang="nb-NO" i="1" dirty="0"/>
              <a:t>al.</a:t>
            </a:r>
            <a:r>
              <a:rPr lang="nb-NO" dirty="0"/>
              <a:t>, </a:t>
            </a:r>
            <a:r>
              <a:rPr lang="nb-NO" dirty="0" smtClean="0"/>
              <a:t>2018, UR</a:t>
            </a:r>
            <a:r>
              <a:rPr lang="en-US" dirty="0" smtClean="0"/>
              <a:t>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75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70800" cy="10727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990000"/>
                </a:solidFill>
              </a:rPr>
              <a:t>Network </a:t>
            </a:r>
            <a:r>
              <a:rPr lang="en-GB" dirty="0" smtClean="0">
                <a:solidFill>
                  <a:srgbClr val="990000"/>
                </a:solidFill>
              </a:rPr>
              <a:t>based</a:t>
            </a: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26" name="Ellipse 1"/>
          <p:cNvSpPr/>
          <p:nvPr/>
        </p:nvSpPr>
        <p:spPr>
          <a:xfrm>
            <a:off x="2452866" y="3417375"/>
            <a:ext cx="500089" cy="46070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8" name="Ellipse 3"/>
          <p:cNvSpPr/>
          <p:nvPr/>
        </p:nvSpPr>
        <p:spPr>
          <a:xfrm>
            <a:off x="5347031" y="3407147"/>
            <a:ext cx="500089" cy="46070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32" name="Connecteur en arc 8"/>
          <p:cNvCxnSpPr>
            <a:stCxn id="26" idx="6"/>
            <a:endCxn id="28" idx="2"/>
          </p:cNvCxnSpPr>
          <p:nvPr/>
        </p:nvCxnSpPr>
        <p:spPr>
          <a:xfrm flipV="1">
            <a:off x="2952955" y="3637499"/>
            <a:ext cx="2394076" cy="10228"/>
          </a:xfrm>
          <a:prstGeom prst="curvedConnector3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46</a:t>
            </a:fld>
            <a:endParaRPr lang="fr-FR"/>
          </a:p>
        </p:txBody>
      </p:sp>
      <p:sp>
        <p:nvSpPr>
          <p:cNvPr id="79" name="Ellipse 1"/>
          <p:cNvSpPr/>
          <p:nvPr/>
        </p:nvSpPr>
        <p:spPr>
          <a:xfrm>
            <a:off x="5246182" y="5166421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b22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Ellipse 1"/>
          <p:cNvSpPr/>
          <p:nvPr/>
        </p:nvSpPr>
        <p:spPr>
          <a:xfrm>
            <a:off x="6801513" y="3906755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b20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2" name="Ellipse 1"/>
          <p:cNvSpPr/>
          <p:nvPr/>
        </p:nvSpPr>
        <p:spPr>
          <a:xfrm>
            <a:off x="7627911" y="3789399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3" name="Ellipse 1"/>
          <p:cNvSpPr/>
          <p:nvPr/>
        </p:nvSpPr>
        <p:spPr>
          <a:xfrm>
            <a:off x="7131312" y="4810089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b24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4" name="Ellipse 1"/>
          <p:cNvSpPr/>
          <p:nvPr/>
        </p:nvSpPr>
        <p:spPr>
          <a:xfrm>
            <a:off x="6120369" y="2345328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b16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6" name="Ellipse 1"/>
          <p:cNvSpPr/>
          <p:nvPr/>
        </p:nvSpPr>
        <p:spPr>
          <a:xfrm>
            <a:off x="7113634" y="2178357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b17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7" name="Ellipse 1"/>
          <p:cNvSpPr/>
          <p:nvPr/>
        </p:nvSpPr>
        <p:spPr>
          <a:xfrm>
            <a:off x="7497014" y="2890164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b19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8" name="Ellipse 1"/>
          <p:cNvSpPr/>
          <p:nvPr/>
        </p:nvSpPr>
        <p:spPr>
          <a:xfrm>
            <a:off x="5712033" y="5825798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b25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90" name="Ellipse 1"/>
          <p:cNvSpPr/>
          <p:nvPr/>
        </p:nvSpPr>
        <p:spPr>
          <a:xfrm>
            <a:off x="7044544" y="5505788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b26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91" name="Ellipse 1"/>
          <p:cNvSpPr/>
          <p:nvPr/>
        </p:nvSpPr>
        <p:spPr>
          <a:xfrm>
            <a:off x="7306487" y="6056150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b28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92" name="Ellipse 1"/>
          <p:cNvSpPr/>
          <p:nvPr/>
        </p:nvSpPr>
        <p:spPr>
          <a:xfrm>
            <a:off x="6631223" y="6201487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b27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620458" y="2429891"/>
            <a:ext cx="493176" cy="166971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6920486" y="2592774"/>
            <a:ext cx="266384" cy="517955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6993722" y="3141698"/>
            <a:ext cx="503292" cy="131915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80" idx="0"/>
          </p:cNvCxnSpPr>
          <p:nvPr/>
        </p:nvCxnSpPr>
        <p:spPr>
          <a:xfrm>
            <a:off x="6743678" y="3482782"/>
            <a:ext cx="307880" cy="423973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V="1">
            <a:off x="5773884" y="2759745"/>
            <a:ext cx="419721" cy="736052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5847120" y="3436496"/>
            <a:ext cx="719749" cy="222185"/>
          </a:xfrm>
          <a:prstGeom prst="straightConnector1">
            <a:avLst/>
          </a:prstGeom>
          <a:ln w="28575">
            <a:solidFill>
              <a:srgbClr val="660066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28" idx="5"/>
          </p:cNvCxnSpPr>
          <p:nvPr/>
        </p:nvCxnSpPr>
        <p:spPr>
          <a:xfrm>
            <a:off x="5773884" y="3800382"/>
            <a:ext cx="539426" cy="1249925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88" idx="7"/>
          </p:cNvCxnSpPr>
          <p:nvPr/>
        </p:nvCxnSpPr>
        <p:spPr>
          <a:xfrm flipV="1">
            <a:off x="6138886" y="5511010"/>
            <a:ext cx="174424" cy="382256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83" idx="2"/>
          </p:cNvCxnSpPr>
          <p:nvPr/>
        </p:nvCxnSpPr>
        <p:spPr>
          <a:xfrm flipV="1">
            <a:off x="6563354" y="5040441"/>
            <a:ext cx="567958" cy="240218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7228366" y="3304581"/>
            <a:ext cx="341884" cy="690824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7301602" y="4158289"/>
            <a:ext cx="399545" cy="45527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endCxn id="92" idx="0"/>
          </p:cNvCxnSpPr>
          <p:nvPr/>
        </p:nvCxnSpPr>
        <p:spPr>
          <a:xfrm>
            <a:off x="6490118" y="5443542"/>
            <a:ext cx="391150" cy="757945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90" idx="2"/>
          </p:cNvCxnSpPr>
          <p:nvPr/>
        </p:nvCxnSpPr>
        <p:spPr>
          <a:xfrm flipH="1" flipV="1">
            <a:off x="6563354" y="5280659"/>
            <a:ext cx="481190" cy="455481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91" idx="7"/>
            <a:endCxn id="83" idx="5"/>
          </p:cNvCxnSpPr>
          <p:nvPr/>
        </p:nvCxnSpPr>
        <p:spPr>
          <a:xfrm flipH="1" flipV="1">
            <a:off x="7558165" y="5203324"/>
            <a:ext cx="175175" cy="920294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79" idx="6"/>
          </p:cNvCxnSpPr>
          <p:nvPr/>
        </p:nvCxnSpPr>
        <p:spPr>
          <a:xfrm flipV="1">
            <a:off x="5746271" y="5280659"/>
            <a:ext cx="316994" cy="116114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Ellipse 1"/>
          <p:cNvSpPr/>
          <p:nvPr/>
        </p:nvSpPr>
        <p:spPr>
          <a:xfrm>
            <a:off x="779867" y="4851633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27" name="Ellipse 1"/>
          <p:cNvSpPr/>
          <p:nvPr/>
        </p:nvSpPr>
        <p:spPr>
          <a:xfrm>
            <a:off x="697316" y="3969750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b8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0" name="Ellipse 1"/>
          <p:cNvSpPr/>
          <p:nvPr/>
        </p:nvSpPr>
        <p:spPr>
          <a:xfrm>
            <a:off x="2664997" y="4495301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b9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1" name="Ellipse 1"/>
          <p:cNvSpPr/>
          <p:nvPr/>
        </p:nvSpPr>
        <p:spPr>
          <a:xfrm>
            <a:off x="139391" y="2429847"/>
            <a:ext cx="500089" cy="460317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b6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2" name="Ellipse 1"/>
          <p:cNvSpPr/>
          <p:nvPr/>
        </p:nvSpPr>
        <p:spPr>
          <a:xfrm>
            <a:off x="389436" y="3085074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b7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3" name="Ellipse 1"/>
          <p:cNvSpPr/>
          <p:nvPr/>
        </p:nvSpPr>
        <p:spPr>
          <a:xfrm>
            <a:off x="1009437" y="2241352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4" name="Ellipse 1"/>
          <p:cNvSpPr/>
          <p:nvPr/>
        </p:nvSpPr>
        <p:spPr>
          <a:xfrm>
            <a:off x="1392817" y="2953159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b4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5" name="Ellipse 1"/>
          <p:cNvSpPr/>
          <p:nvPr/>
        </p:nvSpPr>
        <p:spPr>
          <a:xfrm>
            <a:off x="1245718" y="5511010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b12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6" name="Ellipse 1"/>
          <p:cNvSpPr/>
          <p:nvPr/>
        </p:nvSpPr>
        <p:spPr>
          <a:xfrm>
            <a:off x="2578229" y="5191000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7" name="Ellipse 1"/>
          <p:cNvSpPr/>
          <p:nvPr/>
        </p:nvSpPr>
        <p:spPr>
          <a:xfrm>
            <a:off x="2840172" y="5741362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b15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8" name="Ellipse 1"/>
          <p:cNvSpPr/>
          <p:nvPr/>
        </p:nvSpPr>
        <p:spPr>
          <a:xfrm>
            <a:off x="2164908" y="5886699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b14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 flipV="1">
            <a:off x="639480" y="2489633"/>
            <a:ext cx="369957" cy="188301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V="1">
            <a:off x="816289" y="2652515"/>
            <a:ext cx="266384" cy="517955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V="1">
            <a:off x="889525" y="3201439"/>
            <a:ext cx="503292" cy="131915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639481" y="3563705"/>
            <a:ext cx="307880" cy="423973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V="1">
            <a:off x="1672571" y="5196222"/>
            <a:ext cx="174424" cy="382256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V="1">
            <a:off x="2097039" y="4743581"/>
            <a:ext cx="567958" cy="240218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1124169" y="3364322"/>
            <a:ext cx="341884" cy="690824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1197405" y="4218030"/>
            <a:ext cx="399545" cy="45527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2023803" y="5128754"/>
            <a:ext cx="391150" cy="757945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2097039" y="4983799"/>
            <a:ext cx="481190" cy="455481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1279956" y="4965871"/>
            <a:ext cx="316994" cy="116114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endCxn id="26" idx="1"/>
          </p:cNvCxnSpPr>
          <p:nvPr/>
        </p:nvCxnSpPr>
        <p:spPr>
          <a:xfrm>
            <a:off x="1509526" y="2489632"/>
            <a:ext cx="1016576" cy="995211"/>
          </a:xfrm>
          <a:prstGeom prst="straightConnector1">
            <a:avLst/>
          </a:prstGeom>
          <a:ln w="28575">
            <a:solidFill>
              <a:srgbClr val="FF6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H="1">
            <a:off x="2023803" y="3828538"/>
            <a:ext cx="502299" cy="272136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V="1">
            <a:off x="2023803" y="3896006"/>
            <a:ext cx="679108" cy="924909"/>
          </a:xfrm>
          <a:prstGeom prst="straightConnector1">
            <a:avLst/>
          </a:prstGeom>
          <a:ln w="28575">
            <a:solidFill>
              <a:srgbClr val="FF6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/>
          <p:nvPr/>
        </p:nvCxnSpPr>
        <p:spPr>
          <a:xfrm flipH="1" flipV="1">
            <a:off x="1773758" y="4335268"/>
            <a:ext cx="73237" cy="400251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26" idx="0"/>
            <a:endCxn id="127" idx="4"/>
          </p:cNvCxnSpPr>
          <p:nvPr/>
        </p:nvCxnSpPr>
        <p:spPr>
          <a:xfrm flipH="1" flipV="1">
            <a:off x="947361" y="4430453"/>
            <a:ext cx="82551" cy="421180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151"/>
          <p:cNvCxnSpPr>
            <a:stCxn id="28" idx="3"/>
            <a:endCxn id="130" idx="6"/>
          </p:cNvCxnSpPr>
          <p:nvPr/>
        </p:nvCxnSpPr>
        <p:spPr>
          <a:xfrm flipH="1">
            <a:off x="3165086" y="3800382"/>
            <a:ext cx="2255181" cy="925271"/>
          </a:xfrm>
          <a:prstGeom prst="straightConnector1">
            <a:avLst/>
          </a:prstGeom>
          <a:ln w="28575">
            <a:solidFill>
              <a:srgbClr val="FF66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151"/>
          <p:cNvCxnSpPr>
            <a:stCxn id="79" idx="2"/>
            <a:endCxn id="130" idx="5"/>
          </p:cNvCxnSpPr>
          <p:nvPr/>
        </p:nvCxnSpPr>
        <p:spPr>
          <a:xfrm flipH="1" flipV="1">
            <a:off x="3091850" y="4888536"/>
            <a:ext cx="2154332" cy="508237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151"/>
          <p:cNvCxnSpPr>
            <a:endCxn id="127" idx="5"/>
          </p:cNvCxnSpPr>
          <p:nvPr/>
        </p:nvCxnSpPr>
        <p:spPr>
          <a:xfrm flipH="1" flipV="1">
            <a:off x="1124169" y="4362985"/>
            <a:ext cx="546017" cy="440002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4"/>
          <p:cNvCxnSpPr/>
          <p:nvPr/>
        </p:nvCxnSpPr>
        <p:spPr>
          <a:xfrm flipH="1">
            <a:off x="6490118" y="3415314"/>
            <a:ext cx="76751" cy="1702461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94"/>
          <p:cNvCxnSpPr>
            <a:stCxn id="84" idx="5"/>
          </p:cNvCxnSpPr>
          <p:nvPr/>
        </p:nvCxnSpPr>
        <p:spPr>
          <a:xfrm>
            <a:off x="6547222" y="2738563"/>
            <a:ext cx="196456" cy="283516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289385" y="1542595"/>
            <a:ext cx="3374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Node </a:t>
            </a:r>
            <a:r>
              <a:rPr lang="en-GB" dirty="0" smtClean="0">
                <a:solidFill>
                  <a:srgbClr val="FF6600"/>
                </a:solidFill>
              </a:rPr>
              <a:t>in-</a:t>
            </a:r>
            <a:r>
              <a:rPr lang="en-GB" dirty="0" smtClean="0"/>
              <a:t>degree and </a:t>
            </a:r>
            <a:r>
              <a:rPr lang="en-GB" dirty="0" smtClean="0">
                <a:solidFill>
                  <a:srgbClr val="0000FF"/>
                </a:solidFill>
              </a:rPr>
              <a:t>out</a:t>
            </a:r>
            <a:r>
              <a:rPr lang="en-GB" dirty="0" smtClean="0"/>
              <a:t>-degree</a:t>
            </a:r>
          </a:p>
        </p:txBody>
      </p:sp>
      <p:sp>
        <p:nvSpPr>
          <p:cNvPr id="72" name="Ellipse 1"/>
          <p:cNvSpPr/>
          <p:nvPr/>
        </p:nvSpPr>
        <p:spPr>
          <a:xfrm>
            <a:off x="1523714" y="3881755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b5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73" name="Ellipse 1"/>
          <p:cNvSpPr/>
          <p:nvPr/>
        </p:nvSpPr>
        <p:spPr>
          <a:xfrm>
            <a:off x="6490118" y="3035094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b18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74" name="Ellipse 1"/>
          <p:cNvSpPr/>
          <p:nvPr/>
        </p:nvSpPr>
        <p:spPr>
          <a:xfrm>
            <a:off x="1596950" y="4741547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b10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76" name="Ellipse 1"/>
          <p:cNvSpPr/>
          <p:nvPr/>
        </p:nvSpPr>
        <p:spPr>
          <a:xfrm>
            <a:off x="6082266" y="5050307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858039" y="1527530"/>
            <a:ext cx="38869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Clustering coefficient:</a:t>
            </a:r>
          </a:p>
          <a:p>
            <a:r>
              <a:rPr lang="en-US" dirty="0" smtClean="0"/>
              <a:t>C(b16)</a:t>
            </a:r>
            <a:r>
              <a:rPr lang="en-US" dirty="0"/>
              <a:t>=</a:t>
            </a:r>
            <a:r>
              <a:rPr lang="en-US" dirty="0" smtClean="0"/>
              <a:t>1; C(b20)=2/3; </a:t>
            </a:r>
            <a:r>
              <a:rPr lang="en-US" dirty="0"/>
              <a:t>C(</a:t>
            </a:r>
            <a:r>
              <a:rPr lang="en-US" dirty="0" smtClean="0"/>
              <a:t>b23)=4/7   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09001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70800" cy="10727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990000"/>
                </a:solidFill>
              </a:rPr>
              <a:t>Network </a:t>
            </a:r>
            <a:r>
              <a:rPr lang="en-GB" dirty="0" smtClean="0">
                <a:solidFill>
                  <a:srgbClr val="990000"/>
                </a:solidFill>
              </a:rPr>
              <a:t>based</a:t>
            </a: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26" name="Ellipse 1"/>
          <p:cNvSpPr/>
          <p:nvPr/>
        </p:nvSpPr>
        <p:spPr>
          <a:xfrm>
            <a:off x="2452866" y="3417375"/>
            <a:ext cx="500089" cy="46070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8" name="Ellipse 3"/>
          <p:cNvSpPr/>
          <p:nvPr/>
        </p:nvSpPr>
        <p:spPr>
          <a:xfrm>
            <a:off x="5347031" y="3407147"/>
            <a:ext cx="500089" cy="46070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32" name="Connecteur en arc 8"/>
          <p:cNvCxnSpPr>
            <a:stCxn id="26" idx="6"/>
            <a:endCxn id="28" idx="2"/>
          </p:cNvCxnSpPr>
          <p:nvPr/>
        </p:nvCxnSpPr>
        <p:spPr>
          <a:xfrm flipV="1">
            <a:off x="2952955" y="3637499"/>
            <a:ext cx="2394076" cy="10228"/>
          </a:xfrm>
          <a:prstGeom prst="curvedConnector3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47</a:t>
            </a:fld>
            <a:endParaRPr lang="fr-FR"/>
          </a:p>
        </p:txBody>
      </p:sp>
      <p:sp>
        <p:nvSpPr>
          <p:cNvPr id="79" name="Ellipse 1"/>
          <p:cNvSpPr/>
          <p:nvPr/>
        </p:nvSpPr>
        <p:spPr>
          <a:xfrm>
            <a:off x="5246182" y="5166421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b22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Ellipse 1"/>
          <p:cNvSpPr/>
          <p:nvPr/>
        </p:nvSpPr>
        <p:spPr>
          <a:xfrm>
            <a:off x="6801513" y="3906755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b20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1" name="Ellipse 1"/>
          <p:cNvSpPr/>
          <p:nvPr/>
        </p:nvSpPr>
        <p:spPr>
          <a:xfrm>
            <a:off x="6063265" y="5050307"/>
            <a:ext cx="500089" cy="460703"/>
          </a:xfrm>
          <a:prstGeom prst="ellipse">
            <a:avLst/>
          </a:prstGeom>
          <a:solidFill>
            <a:srgbClr val="FF6600"/>
          </a:solidFill>
          <a:ln w="19050" cmpd="sng">
            <a:solidFill>
              <a:srgbClr val="EA9B7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2" name="Ellipse 1"/>
          <p:cNvSpPr/>
          <p:nvPr/>
        </p:nvSpPr>
        <p:spPr>
          <a:xfrm>
            <a:off x="7627911" y="3789399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3" name="Ellipse 1"/>
          <p:cNvSpPr/>
          <p:nvPr/>
        </p:nvSpPr>
        <p:spPr>
          <a:xfrm>
            <a:off x="7131312" y="4810089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b24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4" name="Ellipse 1"/>
          <p:cNvSpPr/>
          <p:nvPr/>
        </p:nvSpPr>
        <p:spPr>
          <a:xfrm>
            <a:off x="6120369" y="2345328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b16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5" name="Ellipse 1"/>
          <p:cNvSpPr/>
          <p:nvPr/>
        </p:nvSpPr>
        <p:spPr>
          <a:xfrm>
            <a:off x="6493633" y="3022079"/>
            <a:ext cx="500089" cy="460703"/>
          </a:xfrm>
          <a:prstGeom prst="ellipse">
            <a:avLst/>
          </a:prstGeom>
          <a:solidFill>
            <a:srgbClr val="FF6600"/>
          </a:solidFill>
          <a:ln w="19050" cmpd="sng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b18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6" name="Ellipse 1"/>
          <p:cNvSpPr/>
          <p:nvPr/>
        </p:nvSpPr>
        <p:spPr>
          <a:xfrm>
            <a:off x="7113634" y="2178357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b17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7" name="Ellipse 1"/>
          <p:cNvSpPr/>
          <p:nvPr/>
        </p:nvSpPr>
        <p:spPr>
          <a:xfrm>
            <a:off x="7497014" y="2890164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b19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8" name="Ellipse 1"/>
          <p:cNvSpPr/>
          <p:nvPr/>
        </p:nvSpPr>
        <p:spPr>
          <a:xfrm>
            <a:off x="5712033" y="5825798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b25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90" name="Ellipse 1"/>
          <p:cNvSpPr/>
          <p:nvPr/>
        </p:nvSpPr>
        <p:spPr>
          <a:xfrm>
            <a:off x="7044544" y="5505788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b26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91" name="Ellipse 1"/>
          <p:cNvSpPr/>
          <p:nvPr/>
        </p:nvSpPr>
        <p:spPr>
          <a:xfrm>
            <a:off x="7306487" y="6056150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b28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92" name="Ellipse 1"/>
          <p:cNvSpPr/>
          <p:nvPr/>
        </p:nvSpPr>
        <p:spPr>
          <a:xfrm>
            <a:off x="6631223" y="6201487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b27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620458" y="2429891"/>
            <a:ext cx="493176" cy="166971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6920486" y="2592774"/>
            <a:ext cx="266384" cy="517955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6993722" y="3141698"/>
            <a:ext cx="503292" cy="131915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5" idx="4"/>
            <a:endCxn id="80" idx="0"/>
          </p:cNvCxnSpPr>
          <p:nvPr/>
        </p:nvCxnSpPr>
        <p:spPr>
          <a:xfrm>
            <a:off x="6743678" y="3482782"/>
            <a:ext cx="307880" cy="423973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V="1">
            <a:off x="5773884" y="2759745"/>
            <a:ext cx="419721" cy="736052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5847120" y="3436496"/>
            <a:ext cx="719749" cy="222185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28" idx="5"/>
            <a:endCxn id="81" idx="0"/>
          </p:cNvCxnSpPr>
          <p:nvPr/>
        </p:nvCxnSpPr>
        <p:spPr>
          <a:xfrm>
            <a:off x="5773884" y="3800382"/>
            <a:ext cx="539426" cy="1249925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88" idx="7"/>
            <a:endCxn id="81" idx="4"/>
          </p:cNvCxnSpPr>
          <p:nvPr/>
        </p:nvCxnSpPr>
        <p:spPr>
          <a:xfrm flipV="1">
            <a:off x="6138886" y="5511010"/>
            <a:ext cx="174424" cy="382256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81" idx="6"/>
            <a:endCxn id="83" idx="2"/>
          </p:cNvCxnSpPr>
          <p:nvPr/>
        </p:nvCxnSpPr>
        <p:spPr>
          <a:xfrm flipV="1">
            <a:off x="6563354" y="5040441"/>
            <a:ext cx="567958" cy="240218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7228366" y="3304581"/>
            <a:ext cx="341884" cy="690824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7301602" y="4158289"/>
            <a:ext cx="399545" cy="45527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1" idx="5"/>
            <a:endCxn id="92" idx="0"/>
          </p:cNvCxnSpPr>
          <p:nvPr/>
        </p:nvCxnSpPr>
        <p:spPr>
          <a:xfrm>
            <a:off x="6490118" y="5443542"/>
            <a:ext cx="391150" cy="757945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90" idx="2"/>
            <a:endCxn id="81" idx="6"/>
          </p:cNvCxnSpPr>
          <p:nvPr/>
        </p:nvCxnSpPr>
        <p:spPr>
          <a:xfrm flipH="1" flipV="1">
            <a:off x="6563354" y="5280659"/>
            <a:ext cx="481190" cy="455481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91" idx="7"/>
            <a:endCxn id="83" idx="5"/>
          </p:cNvCxnSpPr>
          <p:nvPr/>
        </p:nvCxnSpPr>
        <p:spPr>
          <a:xfrm flipH="1" flipV="1">
            <a:off x="7558165" y="5203324"/>
            <a:ext cx="175175" cy="920294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79" idx="6"/>
            <a:endCxn id="81" idx="2"/>
          </p:cNvCxnSpPr>
          <p:nvPr/>
        </p:nvCxnSpPr>
        <p:spPr>
          <a:xfrm flipV="1">
            <a:off x="5746271" y="5280659"/>
            <a:ext cx="316994" cy="116114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Ellipse 1"/>
          <p:cNvSpPr/>
          <p:nvPr/>
        </p:nvSpPr>
        <p:spPr>
          <a:xfrm>
            <a:off x="779867" y="4851633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27" name="Ellipse 1"/>
          <p:cNvSpPr/>
          <p:nvPr/>
        </p:nvSpPr>
        <p:spPr>
          <a:xfrm>
            <a:off x="697316" y="3969750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b8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28" name="Ellipse 1"/>
          <p:cNvSpPr/>
          <p:nvPr/>
        </p:nvSpPr>
        <p:spPr>
          <a:xfrm>
            <a:off x="1596950" y="4735519"/>
            <a:ext cx="500089" cy="460703"/>
          </a:xfrm>
          <a:prstGeom prst="ellipse">
            <a:avLst/>
          </a:prstGeom>
          <a:solidFill>
            <a:srgbClr val="FF6600"/>
          </a:solidFill>
          <a:ln w="19050" cmpd="sng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b10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29" name="Ellipse 1"/>
          <p:cNvSpPr/>
          <p:nvPr/>
        </p:nvSpPr>
        <p:spPr>
          <a:xfrm>
            <a:off x="1523713" y="3874565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b5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0" name="Ellipse 1"/>
          <p:cNvSpPr/>
          <p:nvPr/>
        </p:nvSpPr>
        <p:spPr>
          <a:xfrm>
            <a:off x="2664997" y="4495301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b9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1" name="Ellipse 1"/>
          <p:cNvSpPr/>
          <p:nvPr/>
        </p:nvSpPr>
        <p:spPr>
          <a:xfrm>
            <a:off x="139391" y="2429847"/>
            <a:ext cx="500089" cy="460317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b6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2" name="Ellipse 1"/>
          <p:cNvSpPr/>
          <p:nvPr/>
        </p:nvSpPr>
        <p:spPr>
          <a:xfrm>
            <a:off x="389436" y="3085074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b7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3" name="Ellipse 1"/>
          <p:cNvSpPr/>
          <p:nvPr/>
        </p:nvSpPr>
        <p:spPr>
          <a:xfrm>
            <a:off x="1009437" y="2241352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4" name="Ellipse 1"/>
          <p:cNvSpPr/>
          <p:nvPr/>
        </p:nvSpPr>
        <p:spPr>
          <a:xfrm>
            <a:off x="1392817" y="2953159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b4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5" name="Ellipse 1"/>
          <p:cNvSpPr/>
          <p:nvPr/>
        </p:nvSpPr>
        <p:spPr>
          <a:xfrm>
            <a:off x="1245718" y="5511010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b12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6" name="Ellipse 1"/>
          <p:cNvSpPr/>
          <p:nvPr/>
        </p:nvSpPr>
        <p:spPr>
          <a:xfrm>
            <a:off x="2578229" y="5191000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7" name="Ellipse 1"/>
          <p:cNvSpPr/>
          <p:nvPr/>
        </p:nvSpPr>
        <p:spPr>
          <a:xfrm>
            <a:off x="2840172" y="5741362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b15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8" name="Ellipse 1"/>
          <p:cNvSpPr/>
          <p:nvPr/>
        </p:nvSpPr>
        <p:spPr>
          <a:xfrm>
            <a:off x="2164908" y="5886699"/>
            <a:ext cx="500089" cy="460703"/>
          </a:xfrm>
          <a:prstGeom prst="ellipse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b14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 flipV="1">
            <a:off x="639480" y="2489633"/>
            <a:ext cx="369957" cy="188301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V="1">
            <a:off x="816289" y="2652515"/>
            <a:ext cx="266384" cy="517955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V="1">
            <a:off x="889525" y="3201439"/>
            <a:ext cx="503292" cy="131915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639481" y="3563705"/>
            <a:ext cx="307880" cy="423973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V="1">
            <a:off x="1672571" y="5196222"/>
            <a:ext cx="174424" cy="382256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V="1">
            <a:off x="2097039" y="4743581"/>
            <a:ext cx="567958" cy="240218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1124169" y="3364322"/>
            <a:ext cx="341884" cy="690824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1197405" y="4218030"/>
            <a:ext cx="399545" cy="45527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2023803" y="5128754"/>
            <a:ext cx="391150" cy="757945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2097039" y="4983799"/>
            <a:ext cx="481190" cy="455481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1279956" y="4965871"/>
            <a:ext cx="316994" cy="116114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endCxn id="26" idx="1"/>
          </p:cNvCxnSpPr>
          <p:nvPr/>
        </p:nvCxnSpPr>
        <p:spPr>
          <a:xfrm>
            <a:off x="1509526" y="2489632"/>
            <a:ext cx="1016576" cy="995211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H="1">
            <a:off x="2023803" y="3828538"/>
            <a:ext cx="502299" cy="272136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V="1">
            <a:off x="2023803" y="3896006"/>
            <a:ext cx="679108" cy="924909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128" idx="0"/>
            <a:endCxn id="129" idx="4"/>
          </p:cNvCxnSpPr>
          <p:nvPr/>
        </p:nvCxnSpPr>
        <p:spPr>
          <a:xfrm flipH="1" flipV="1">
            <a:off x="1773758" y="4335268"/>
            <a:ext cx="73237" cy="400251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26" idx="0"/>
            <a:endCxn id="127" idx="4"/>
          </p:cNvCxnSpPr>
          <p:nvPr/>
        </p:nvCxnSpPr>
        <p:spPr>
          <a:xfrm flipH="1" flipV="1">
            <a:off x="947361" y="4430453"/>
            <a:ext cx="82551" cy="421180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151"/>
          <p:cNvCxnSpPr>
            <a:stCxn id="28" idx="3"/>
            <a:endCxn id="130" idx="6"/>
          </p:cNvCxnSpPr>
          <p:nvPr/>
        </p:nvCxnSpPr>
        <p:spPr>
          <a:xfrm flipH="1">
            <a:off x="3165086" y="3800382"/>
            <a:ext cx="2255181" cy="925271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151"/>
          <p:cNvCxnSpPr>
            <a:stCxn id="79" idx="2"/>
            <a:endCxn id="130" idx="5"/>
          </p:cNvCxnSpPr>
          <p:nvPr/>
        </p:nvCxnSpPr>
        <p:spPr>
          <a:xfrm flipH="1" flipV="1">
            <a:off x="3091850" y="4888536"/>
            <a:ext cx="2154332" cy="508237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151"/>
          <p:cNvCxnSpPr>
            <a:stCxn id="128" idx="1"/>
            <a:endCxn id="127" idx="5"/>
          </p:cNvCxnSpPr>
          <p:nvPr/>
        </p:nvCxnSpPr>
        <p:spPr>
          <a:xfrm flipH="1" flipV="1">
            <a:off x="1124169" y="4362985"/>
            <a:ext cx="546017" cy="440002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4"/>
          <p:cNvCxnSpPr>
            <a:stCxn id="85" idx="3"/>
            <a:endCxn id="81" idx="7"/>
          </p:cNvCxnSpPr>
          <p:nvPr/>
        </p:nvCxnSpPr>
        <p:spPr>
          <a:xfrm flipH="1">
            <a:off x="6490118" y="3415314"/>
            <a:ext cx="76751" cy="1702461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94"/>
          <p:cNvCxnSpPr>
            <a:stCxn id="84" idx="5"/>
            <a:endCxn id="85" idx="0"/>
          </p:cNvCxnSpPr>
          <p:nvPr/>
        </p:nvCxnSpPr>
        <p:spPr>
          <a:xfrm>
            <a:off x="6547222" y="2738563"/>
            <a:ext cx="196456" cy="283516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289385" y="1542595"/>
            <a:ext cx="1734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Centrality </a:t>
            </a:r>
          </a:p>
        </p:txBody>
      </p:sp>
    </p:spTree>
    <p:extLst>
      <p:ext uri="{BB962C8B-B14F-4D97-AF65-F5344CB8AC3E}">
        <p14:creationId xmlns:p14="http://schemas.microsoft.com/office/powerpoint/2010/main" val="427428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70800" cy="10727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990000"/>
                </a:solidFill>
              </a:rPr>
              <a:t>Network </a:t>
            </a:r>
            <a:r>
              <a:rPr lang="en-GB" dirty="0" smtClean="0">
                <a:solidFill>
                  <a:srgbClr val="990000"/>
                </a:solidFill>
              </a:rPr>
              <a:t>based</a:t>
            </a: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26" name="Ellipse 1"/>
          <p:cNvSpPr/>
          <p:nvPr/>
        </p:nvSpPr>
        <p:spPr>
          <a:xfrm>
            <a:off x="2526102" y="3381225"/>
            <a:ext cx="500089" cy="460703"/>
          </a:xfrm>
          <a:prstGeom prst="ellipse">
            <a:avLst/>
          </a:prstGeom>
          <a:solidFill>
            <a:srgbClr val="F7D3D4"/>
          </a:solidFill>
          <a:ln w="19050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8" name="Ellipse 3"/>
          <p:cNvSpPr/>
          <p:nvPr/>
        </p:nvSpPr>
        <p:spPr>
          <a:xfrm>
            <a:off x="5420267" y="3370997"/>
            <a:ext cx="500089" cy="460703"/>
          </a:xfrm>
          <a:prstGeom prst="ellipse">
            <a:avLst/>
          </a:prstGeom>
          <a:solidFill>
            <a:srgbClr val="3366FF"/>
          </a:solidFill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32" name="Connecteur en arc 8"/>
          <p:cNvCxnSpPr>
            <a:stCxn id="26" idx="6"/>
            <a:endCxn id="28" idx="2"/>
          </p:cNvCxnSpPr>
          <p:nvPr/>
        </p:nvCxnSpPr>
        <p:spPr>
          <a:xfrm flipV="1">
            <a:off x="3026191" y="3601349"/>
            <a:ext cx="2394076" cy="10228"/>
          </a:xfrm>
          <a:prstGeom prst="curvedConnector3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48</a:t>
            </a:fld>
            <a:endParaRPr lang="fr-FR"/>
          </a:p>
        </p:txBody>
      </p:sp>
      <p:sp>
        <p:nvSpPr>
          <p:cNvPr id="79" name="Ellipse 1"/>
          <p:cNvSpPr/>
          <p:nvPr/>
        </p:nvSpPr>
        <p:spPr>
          <a:xfrm>
            <a:off x="5319418" y="5130271"/>
            <a:ext cx="500089" cy="46070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 cmpd="sng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b22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Ellipse 1"/>
          <p:cNvSpPr/>
          <p:nvPr/>
        </p:nvSpPr>
        <p:spPr>
          <a:xfrm>
            <a:off x="6874749" y="3870605"/>
            <a:ext cx="500089" cy="460703"/>
          </a:xfrm>
          <a:prstGeom prst="ellipse">
            <a:avLst/>
          </a:prstGeom>
          <a:solidFill>
            <a:srgbClr val="3366FF"/>
          </a:solidFill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b20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1" name="Ellipse 1"/>
          <p:cNvSpPr/>
          <p:nvPr/>
        </p:nvSpPr>
        <p:spPr>
          <a:xfrm>
            <a:off x="6136501" y="5014157"/>
            <a:ext cx="500089" cy="46070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 cmpd="sng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2" name="Ellipse 1"/>
          <p:cNvSpPr/>
          <p:nvPr/>
        </p:nvSpPr>
        <p:spPr>
          <a:xfrm>
            <a:off x="7701147" y="3753249"/>
            <a:ext cx="500089" cy="460703"/>
          </a:xfrm>
          <a:prstGeom prst="ellipse">
            <a:avLst/>
          </a:prstGeom>
          <a:solidFill>
            <a:srgbClr val="3366FF"/>
          </a:solidFill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3" name="Ellipse 1"/>
          <p:cNvSpPr/>
          <p:nvPr/>
        </p:nvSpPr>
        <p:spPr>
          <a:xfrm>
            <a:off x="7204548" y="4773939"/>
            <a:ext cx="500089" cy="46070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 cmpd="sng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b24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4" name="Ellipse 1"/>
          <p:cNvSpPr/>
          <p:nvPr/>
        </p:nvSpPr>
        <p:spPr>
          <a:xfrm>
            <a:off x="6193605" y="2309178"/>
            <a:ext cx="500089" cy="460703"/>
          </a:xfrm>
          <a:prstGeom prst="ellipse">
            <a:avLst/>
          </a:prstGeom>
          <a:solidFill>
            <a:srgbClr val="3366FF"/>
          </a:solidFill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b16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5" name="Ellipse 1"/>
          <p:cNvSpPr/>
          <p:nvPr/>
        </p:nvSpPr>
        <p:spPr>
          <a:xfrm>
            <a:off x="6566869" y="2985929"/>
            <a:ext cx="500089" cy="460703"/>
          </a:xfrm>
          <a:prstGeom prst="ellipse">
            <a:avLst/>
          </a:prstGeom>
          <a:solidFill>
            <a:srgbClr val="3366FF"/>
          </a:solidFill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b18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6" name="Ellipse 1"/>
          <p:cNvSpPr/>
          <p:nvPr/>
        </p:nvSpPr>
        <p:spPr>
          <a:xfrm>
            <a:off x="7186870" y="2142207"/>
            <a:ext cx="500089" cy="460703"/>
          </a:xfrm>
          <a:prstGeom prst="ellipse">
            <a:avLst/>
          </a:prstGeom>
          <a:solidFill>
            <a:srgbClr val="3366FF"/>
          </a:solidFill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b17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7" name="Ellipse 1"/>
          <p:cNvSpPr/>
          <p:nvPr/>
        </p:nvSpPr>
        <p:spPr>
          <a:xfrm>
            <a:off x="7570250" y="2854014"/>
            <a:ext cx="500089" cy="460703"/>
          </a:xfrm>
          <a:prstGeom prst="ellipse">
            <a:avLst/>
          </a:prstGeom>
          <a:solidFill>
            <a:srgbClr val="3366FF"/>
          </a:solidFill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b19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8" name="Ellipse 1"/>
          <p:cNvSpPr/>
          <p:nvPr/>
        </p:nvSpPr>
        <p:spPr>
          <a:xfrm>
            <a:off x="5785269" y="5789648"/>
            <a:ext cx="500089" cy="46070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 cmpd="sng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b25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90" name="Ellipse 1"/>
          <p:cNvSpPr/>
          <p:nvPr/>
        </p:nvSpPr>
        <p:spPr>
          <a:xfrm>
            <a:off x="7117780" y="5469638"/>
            <a:ext cx="500089" cy="46070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 cmpd="sng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b26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91" name="Ellipse 1"/>
          <p:cNvSpPr/>
          <p:nvPr/>
        </p:nvSpPr>
        <p:spPr>
          <a:xfrm>
            <a:off x="7379723" y="6020000"/>
            <a:ext cx="500089" cy="46070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 cmpd="sng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b28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92" name="Ellipse 1"/>
          <p:cNvSpPr/>
          <p:nvPr/>
        </p:nvSpPr>
        <p:spPr>
          <a:xfrm>
            <a:off x="6704459" y="6165337"/>
            <a:ext cx="500089" cy="46070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 cmpd="sng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b27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693694" y="2393741"/>
            <a:ext cx="493176" cy="166971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6993722" y="2556624"/>
            <a:ext cx="266384" cy="517955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7066958" y="3105548"/>
            <a:ext cx="503292" cy="131915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5" idx="4"/>
            <a:endCxn id="80" idx="0"/>
          </p:cNvCxnSpPr>
          <p:nvPr/>
        </p:nvCxnSpPr>
        <p:spPr>
          <a:xfrm>
            <a:off x="6816914" y="3446632"/>
            <a:ext cx="307880" cy="423973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V="1">
            <a:off x="5847120" y="2723595"/>
            <a:ext cx="419721" cy="736052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5920356" y="3400346"/>
            <a:ext cx="719749" cy="222185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28" idx="5"/>
            <a:endCxn id="81" idx="0"/>
          </p:cNvCxnSpPr>
          <p:nvPr/>
        </p:nvCxnSpPr>
        <p:spPr>
          <a:xfrm>
            <a:off x="5847120" y="3764232"/>
            <a:ext cx="539426" cy="1249925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88" idx="7"/>
            <a:endCxn id="81" idx="4"/>
          </p:cNvCxnSpPr>
          <p:nvPr/>
        </p:nvCxnSpPr>
        <p:spPr>
          <a:xfrm flipV="1">
            <a:off x="6212122" y="5474860"/>
            <a:ext cx="174424" cy="382256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81" idx="6"/>
            <a:endCxn id="83" idx="2"/>
          </p:cNvCxnSpPr>
          <p:nvPr/>
        </p:nvCxnSpPr>
        <p:spPr>
          <a:xfrm flipV="1">
            <a:off x="6636590" y="5004291"/>
            <a:ext cx="567958" cy="240218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7301602" y="3268431"/>
            <a:ext cx="341884" cy="690824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7374838" y="4122139"/>
            <a:ext cx="399545" cy="45527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1" idx="5"/>
            <a:endCxn id="92" idx="0"/>
          </p:cNvCxnSpPr>
          <p:nvPr/>
        </p:nvCxnSpPr>
        <p:spPr>
          <a:xfrm>
            <a:off x="6563354" y="5407392"/>
            <a:ext cx="391150" cy="757945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90" idx="2"/>
            <a:endCxn id="81" idx="6"/>
          </p:cNvCxnSpPr>
          <p:nvPr/>
        </p:nvCxnSpPr>
        <p:spPr>
          <a:xfrm flipH="1" flipV="1">
            <a:off x="6636590" y="5244509"/>
            <a:ext cx="481190" cy="455481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91" idx="7"/>
            <a:endCxn id="83" idx="5"/>
          </p:cNvCxnSpPr>
          <p:nvPr/>
        </p:nvCxnSpPr>
        <p:spPr>
          <a:xfrm flipH="1" flipV="1">
            <a:off x="7631401" y="5167174"/>
            <a:ext cx="175175" cy="920294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79" idx="6"/>
            <a:endCxn id="81" idx="2"/>
          </p:cNvCxnSpPr>
          <p:nvPr/>
        </p:nvCxnSpPr>
        <p:spPr>
          <a:xfrm flipV="1">
            <a:off x="5819507" y="5244509"/>
            <a:ext cx="316994" cy="116114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Ellipse 1"/>
          <p:cNvSpPr/>
          <p:nvPr/>
        </p:nvSpPr>
        <p:spPr>
          <a:xfrm>
            <a:off x="853103" y="4815483"/>
            <a:ext cx="500089" cy="460703"/>
          </a:xfrm>
          <a:prstGeom prst="ellipse">
            <a:avLst/>
          </a:prstGeom>
          <a:solidFill>
            <a:srgbClr val="F7D3D4"/>
          </a:solidFill>
          <a:ln w="19050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27" name="Ellipse 1"/>
          <p:cNvSpPr/>
          <p:nvPr/>
        </p:nvSpPr>
        <p:spPr>
          <a:xfrm>
            <a:off x="770552" y="3933600"/>
            <a:ext cx="500089" cy="460703"/>
          </a:xfrm>
          <a:prstGeom prst="ellipse">
            <a:avLst/>
          </a:prstGeom>
          <a:solidFill>
            <a:srgbClr val="F7D3D4"/>
          </a:solidFill>
          <a:ln w="19050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b8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28" name="Ellipse 1"/>
          <p:cNvSpPr/>
          <p:nvPr/>
        </p:nvSpPr>
        <p:spPr>
          <a:xfrm>
            <a:off x="1670186" y="4699369"/>
            <a:ext cx="500089" cy="460703"/>
          </a:xfrm>
          <a:prstGeom prst="ellipse">
            <a:avLst/>
          </a:prstGeom>
          <a:solidFill>
            <a:srgbClr val="F7D3D4"/>
          </a:solidFill>
          <a:ln w="19050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b10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29" name="Ellipse 1"/>
          <p:cNvSpPr/>
          <p:nvPr/>
        </p:nvSpPr>
        <p:spPr>
          <a:xfrm>
            <a:off x="1596949" y="3838415"/>
            <a:ext cx="500089" cy="460703"/>
          </a:xfrm>
          <a:prstGeom prst="ellipse">
            <a:avLst/>
          </a:prstGeom>
          <a:solidFill>
            <a:srgbClr val="F7D3D4"/>
          </a:solidFill>
          <a:ln w="19050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b5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0" name="Ellipse 1"/>
          <p:cNvSpPr/>
          <p:nvPr/>
        </p:nvSpPr>
        <p:spPr>
          <a:xfrm>
            <a:off x="2738233" y="4459151"/>
            <a:ext cx="500089" cy="460703"/>
          </a:xfrm>
          <a:prstGeom prst="ellipse">
            <a:avLst/>
          </a:prstGeom>
          <a:solidFill>
            <a:srgbClr val="F7D3D4"/>
          </a:solidFill>
          <a:ln w="19050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b9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1" name="Ellipse 1"/>
          <p:cNvSpPr/>
          <p:nvPr/>
        </p:nvSpPr>
        <p:spPr>
          <a:xfrm>
            <a:off x="212627" y="2393697"/>
            <a:ext cx="500089" cy="460317"/>
          </a:xfrm>
          <a:prstGeom prst="ellipse">
            <a:avLst/>
          </a:prstGeom>
          <a:solidFill>
            <a:srgbClr val="F7D3D4"/>
          </a:solidFill>
          <a:ln w="19050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b6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2" name="Ellipse 1"/>
          <p:cNvSpPr/>
          <p:nvPr/>
        </p:nvSpPr>
        <p:spPr>
          <a:xfrm>
            <a:off x="462672" y="3048924"/>
            <a:ext cx="500089" cy="460703"/>
          </a:xfrm>
          <a:prstGeom prst="ellipse">
            <a:avLst/>
          </a:prstGeom>
          <a:solidFill>
            <a:srgbClr val="F7D3D4"/>
          </a:solidFill>
          <a:ln w="19050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b7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3" name="Ellipse 1"/>
          <p:cNvSpPr/>
          <p:nvPr/>
        </p:nvSpPr>
        <p:spPr>
          <a:xfrm>
            <a:off x="1082673" y="2205202"/>
            <a:ext cx="500089" cy="460703"/>
          </a:xfrm>
          <a:prstGeom prst="ellipse">
            <a:avLst/>
          </a:prstGeom>
          <a:solidFill>
            <a:srgbClr val="F7D3D4"/>
          </a:solidFill>
          <a:ln w="19050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4" name="Ellipse 1"/>
          <p:cNvSpPr/>
          <p:nvPr/>
        </p:nvSpPr>
        <p:spPr>
          <a:xfrm>
            <a:off x="1466053" y="2917009"/>
            <a:ext cx="500089" cy="460703"/>
          </a:xfrm>
          <a:prstGeom prst="ellipse">
            <a:avLst/>
          </a:prstGeom>
          <a:solidFill>
            <a:srgbClr val="F7D3D4"/>
          </a:solidFill>
          <a:ln w="19050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b4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5" name="Ellipse 1"/>
          <p:cNvSpPr/>
          <p:nvPr/>
        </p:nvSpPr>
        <p:spPr>
          <a:xfrm>
            <a:off x="1318954" y="5474860"/>
            <a:ext cx="500089" cy="460703"/>
          </a:xfrm>
          <a:prstGeom prst="ellipse">
            <a:avLst/>
          </a:prstGeom>
          <a:solidFill>
            <a:srgbClr val="F7D3D4"/>
          </a:solidFill>
          <a:ln w="19050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b12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6" name="Ellipse 1"/>
          <p:cNvSpPr/>
          <p:nvPr/>
        </p:nvSpPr>
        <p:spPr>
          <a:xfrm>
            <a:off x="2651465" y="5154850"/>
            <a:ext cx="500089" cy="460703"/>
          </a:xfrm>
          <a:prstGeom prst="ellipse">
            <a:avLst/>
          </a:prstGeom>
          <a:solidFill>
            <a:srgbClr val="F7D3D4"/>
          </a:solidFill>
          <a:ln w="19050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7" name="Ellipse 1"/>
          <p:cNvSpPr/>
          <p:nvPr/>
        </p:nvSpPr>
        <p:spPr>
          <a:xfrm>
            <a:off x="2913408" y="5705212"/>
            <a:ext cx="500089" cy="460703"/>
          </a:xfrm>
          <a:prstGeom prst="ellipse">
            <a:avLst/>
          </a:prstGeom>
          <a:solidFill>
            <a:srgbClr val="F7D3D4"/>
          </a:solidFill>
          <a:ln w="19050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b15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8" name="Ellipse 1"/>
          <p:cNvSpPr/>
          <p:nvPr/>
        </p:nvSpPr>
        <p:spPr>
          <a:xfrm>
            <a:off x="2238144" y="5850549"/>
            <a:ext cx="500089" cy="460703"/>
          </a:xfrm>
          <a:prstGeom prst="ellipse">
            <a:avLst/>
          </a:prstGeom>
          <a:solidFill>
            <a:srgbClr val="F7D3D4"/>
          </a:solidFill>
          <a:ln w="19050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b14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 flipV="1">
            <a:off x="712716" y="2453483"/>
            <a:ext cx="369957" cy="188301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V="1">
            <a:off x="889525" y="2616365"/>
            <a:ext cx="266384" cy="517955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V="1">
            <a:off x="962761" y="3165289"/>
            <a:ext cx="503292" cy="131915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12717" y="3527555"/>
            <a:ext cx="307880" cy="423973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V="1">
            <a:off x="1745807" y="5160072"/>
            <a:ext cx="174424" cy="382256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V="1">
            <a:off x="2170275" y="4707431"/>
            <a:ext cx="567958" cy="240218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1197405" y="3328172"/>
            <a:ext cx="341884" cy="690824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1270641" y="4181880"/>
            <a:ext cx="399545" cy="45527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2097039" y="5092604"/>
            <a:ext cx="391150" cy="757945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2170275" y="4947649"/>
            <a:ext cx="481190" cy="455481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1353192" y="4929721"/>
            <a:ext cx="316994" cy="116114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endCxn id="26" idx="1"/>
          </p:cNvCxnSpPr>
          <p:nvPr/>
        </p:nvCxnSpPr>
        <p:spPr>
          <a:xfrm>
            <a:off x="1582762" y="2453482"/>
            <a:ext cx="1016576" cy="995211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H="1">
            <a:off x="2097039" y="3792388"/>
            <a:ext cx="502299" cy="272136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V="1">
            <a:off x="2097039" y="3859856"/>
            <a:ext cx="679108" cy="924909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128" idx="0"/>
            <a:endCxn id="129" idx="4"/>
          </p:cNvCxnSpPr>
          <p:nvPr/>
        </p:nvCxnSpPr>
        <p:spPr>
          <a:xfrm flipH="1" flipV="1">
            <a:off x="1846994" y="4299118"/>
            <a:ext cx="73237" cy="400251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26" idx="0"/>
            <a:endCxn id="127" idx="4"/>
          </p:cNvCxnSpPr>
          <p:nvPr/>
        </p:nvCxnSpPr>
        <p:spPr>
          <a:xfrm flipH="1" flipV="1">
            <a:off x="1020597" y="4394303"/>
            <a:ext cx="82551" cy="421180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151"/>
          <p:cNvCxnSpPr>
            <a:stCxn id="28" idx="3"/>
            <a:endCxn id="130" idx="6"/>
          </p:cNvCxnSpPr>
          <p:nvPr/>
        </p:nvCxnSpPr>
        <p:spPr>
          <a:xfrm flipH="1">
            <a:off x="3238322" y="3764232"/>
            <a:ext cx="2255181" cy="925271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151"/>
          <p:cNvCxnSpPr>
            <a:stCxn id="79" idx="2"/>
            <a:endCxn id="130" idx="5"/>
          </p:cNvCxnSpPr>
          <p:nvPr/>
        </p:nvCxnSpPr>
        <p:spPr>
          <a:xfrm flipH="1" flipV="1">
            <a:off x="3165086" y="4852386"/>
            <a:ext cx="2154332" cy="508237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151"/>
          <p:cNvCxnSpPr>
            <a:stCxn id="128" idx="1"/>
            <a:endCxn id="127" idx="5"/>
          </p:cNvCxnSpPr>
          <p:nvPr/>
        </p:nvCxnSpPr>
        <p:spPr>
          <a:xfrm flipH="1" flipV="1">
            <a:off x="1197405" y="4326835"/>
            <a:ext cx="546017" cy="440002"/>
          </a:xfrm>
          <a:prstGeom prst="straightConnector1">
            <a:avLst/>
          </a:prstGeom>
          <a:ln w="28575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4"/>
          <p:cNvCxnSpPr>
            <a:stCxn id="85" idx="3"/>
            <a:endCxn id="81" idx="7"/>
          </p:cNvCxnSpPr>
          <p:nvPr/>
        </p:nvCxnSpPr>
        <p:spPr>
          <a:xfrm flipH="1">
            <a:off x="6563354" y="3379164"/>
            <a:ext cx="76751" cy="1702461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94"/>
          <p:cNvCxnSpPr>
            <a:stCxn id="84" idx="5"/>
            <a:endCxn id="85" idx="0"/>
          </p:cNvCxnSpPr>
          <p:nvPr/>
        </p:nvCxnSpPr>
        <p:spPr>
          <a:xfrm>
            <a:off x="6620458" y="2702413"/>
            <a:ext cx="196456" cy="283516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289385" y="1481019"/>
            <a:ext cx="4128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Modularity and communities </a:t>
            </a:r>
          </a:p>
        </p:txBody>
      </p:sp>
    </p:spTree>
    <p:extLst>
      <p:ext uri="{BB962C8B-B14F-4D97-AF65-F5344CB8AC3E}">
        <p14:creationId xmlns:p14="http://schemas.microsoft.com/office/powerpoint/2010/main" val="128161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8" y="152718"/>
            <a:ext cx="7391401" cy="137160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990000"/>
                </a:solidFill>
              </a:rPr>
              <a:t>Network </a:t>
            </a:r>
            <a:r>
              <a:rPr lang="en-GB" dirty="0">
                <a:solidFill>
                  <a:srgbClr val="990000"/>
                </a:solidFill>
              </a:rPr>
              <a:t>based </a:t>
            </a:r>
            <a:r>
              <a:rPr lang="en-GB" dirty="0" smtClean="0">
                <a:solidFill>
                  <a:srgbClr val="990000"/>
                </a:solidFill>
              </a:rPr>
              <a:t/>
            </a:r>
            <a:br>
              <a:rPr lang="en-GB" dirty="0" smtClean="0">
                <a:solidFill>
                  <a:srgbClr val="990000"/>
                </a:solidFill>
              </a:rPr>
            </a:b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4178" y="1588374"/>
            <a:ext cx="8409473" cy="5152673"/>
          </a:xfrm>
        </p:spPr>
        <p:txBody>
          <a:bodyPr>
            <a:no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800" b="0" dirty="0" smtClean="0"/>
              <a:t>Use </a:t>
            </a:r>
            <a:r>
              <a:rPr lang="en-US" sz="1800" b="0" dirty="0"/>
              <a:t>of </a:t>
            </a:r>
            <a:r>
              <a:rPr lang="en-US" sz="1800" dirty="0">
                <a:solidFill>
                  <a:srgbClr val="C00000"/>
                </a:solidFill>
              </a:rPr>
              <a:t>network </a:t>
            </a:r>
            <a:r>
              <a:rPr lang="en-US" sz="1800" dirty="0" smtClean="0">
                <a:solidFill>
                  <a:srgbClr val="C00000"/>
                </a:solidFill>
              </a:rPr>
              <a:t>metrics </a:t>
            </a:r>
            <a:r>
              <a:rPr lang="en-US" sz="1800" b="0" dirty="0" smtClean="0"/>
              <a:t>can </a:t>
            </a:r>
            <a:r>
              <a:rPr lang="en-US" sz="1800" b="0" dirty="0"/>
              <a:t>help to detect erroneous links? 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 smtClean="0"/>
              <a:t>Changes </a:t>
            </a:r>
            <a:r>
              <a:rPr lang="en-US" sz="1800" b="0" dirty="0"/>
              <a:t>in quality of the Web of Data with the introduction of new links between datasets</a:t>
            </a:r>
            <a:r>
              <a:rPr lang="en-US" sz="1800" b="0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en-US" sz="1800" b="0" dirty="0"/>
          </a:p>
          <a:p>
            <a:pPr marL="285750" indent="-285750">
              <a:buFont typeface="Wingdings" charset="2"/>
              <a:buChar char="§"/>
            </a:pPr>
            <a:r>
              <a:rPr lang="en-US" sz="1800" dirty="0">
                <a:solidFill>
                  <a:srgbClr val="C00000"/>
                </a:solidFill>
              </a:rPr>
              <a:t>It is based on the use </a:t>
            </a:r>
            <a:r>
              <a:rPr lang="en-US" sz="1800" dirty="0" smtClean="0">
                <a:solidFill>
                  <a:srgbClr val="C00000"/>
                </a:solidFill>
              </a:rPr>
              <a:t>of</a:t>
            </a:r>
            <a:endParaRPr lang="en-US" sz="1800" dirty="0">
              <a:solidFill>
                <a:srgbClr val="C00000"/>
              </a:solidFill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800" dirty="0" smtClean="0"/>
              <a:t>three classic </a:t>
            </a:r>
            <a:r>
              <a:rPr lang="en-US" sz="1800" dirty="0"/>
              <a:t>network </a:t>
            </a:r>
            <a:r>
              <a:rPr lang="en-US" sz="1800" dirty="0" smtClean="0"/>
              <a:t>metrics: clustering </a:t>
            </a:r>
            <a:r>
              <a:rPr lang="en-US" sz="1800" dirty="0"/>
              <a:t>coefficient, </a:t>
            </a:r>
            <a:r>
              <a:rPr lang="en-US" sz="1800" dirty="0" smtClean="0"/>
              <a:t>centrality and degree</a:t>
            </a:r>
            <a:endParaRPr lang="en-US" sz="1800" dirty="0"/>
          </a:p>
          <a:p>
            <a:pPr marL="742950" lvl="1" indent="-285750">
              <a:buFont typeface="Wingdings" charset="2"/>
              <a:buChar char="§"/>
            </a:pPr>
            <a:r>
              <a:rPr lang="en-US" sz="1800" dirty="0"/>
              <a:t>two Linked Data-specific </a:t>
            </a:r>
            <a:r>
              <a:rPr lang="en-US" sz="1800" dirty="0" smtClean="0"/>
              <a:t>ones: </a:t>
            </a:r>
            <a:r>
              <a:rPr lang="en-US" sz="1800" dirty="0" err="1" smtClean="0"/>
              <a:t>owl:sameAs</a:t>
            </a:r>
            <a:r>
              <a:rPr lang="en-US" sz="1800" dirty="0" smtClean="0"/>
              <a:t> </a:t>
            </a:r>
            <a:r>
              <a:rPr lang="en-US" sz="1800" dirty="0"/>
              <a:t>chains, and description </a:t>
            </a:r>
            <a:r>
              <a:rPr lang="en-US" sz="1800" dirty="0" smtClean="0"/>
              <a:t>richness</a:t>
            </a:r>
            <a:endParaRPr lang="en-US" sz="1800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49</a:t>
            </a:fld>
            <a:endParaRPr lang="fr-FR"/>
          </a:p>
        </p:txBody>
      </p:sp>
      <p:sp>
        <p:nvSpPr>
          <p:cNvPr id="27" name="TextBox 26"/>
          <p:cNvSpPr txBox="1"/>
          <p:nvPr/>
        </p:nvSpPr>
        <p:spPr>
          <a:xfrm>
            <a:off x="6387245" y="838518"/>
            <a:ext cx="224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nb-NO" dirty="0" err="1" smtClean="0"/>
              <a:t>Guéret</a:t>
            </a:r>
            <a:r>
              <a:rPr lang="nb-NO" dirty="0" smtClean="0"/>
              <a:t> </a:t>
            </a:r>
            <a:r>
              <a:rPr lang="nb-NO" i="1" dirty="0"/>
              <a:t>et al.</a:t>
            </a:r>
            <a:r>
              <a:rPr lang="nb-NO" dirty="0"/>
              <a:t>, </a:t>
            </a:r>
            <a:r>
              <a:rPr lang="nb-NO" dirty="0" smtClean="0"/>
              <a:t>2012</a:t>
            </a:r>
            <a:r>
              <a:rPr lang="en-US" dirty="0" smtClean="0"/>
              <a:t>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 txBox="1">
            <a:spLocks/>
          </p:cNvSpPr>
          <p:nvPr/>
        </p:nvSpPr>
        <p:spPr>
          <a:xfrm>
            <a:off x="304800" y="1774371"/>
            <a:ext cx="8534400" cy="45256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GB" sz="1800" b="0" dirty="0" err="1" smtClean="0">
                <a:solidFill>
                  <a:srgbClr val="800000"/>
                </a:solidFill>
              </a:rPr>
              <a:t>owl:sameAs</a:t>
            </a:r>
            <a:r>
              <a:rPr lang="en-GB" sz="1800" b="0" dirty="0" smtClean="0"/>
              <a:t>, indicates that two different descriptions refer to the same entity</a:t>
            </a:r>
          </a:p>
          <a:p>
            <a:pPr marL="342900" indent="-342900">
              <a:buFont typeface="Arial" charset="0"/>
              <a:buChar char="•"/>
            </a:pPr>
            <a:r>
              <a:rPr lang="en-GB" sz="1800" b="0" dirty="0">
                <a:solidFill>
                  <a:srgbClr val="800000"/>
                </a:solidFill>
              </a:rPr>
              <a:t>a</a:t>
            </a:r>
            <a:r>
              <a:rPr lang="en-GB" sz="1800" b="0" dirty="0" smtClean="0">
                <a:solidFill>
                  <a:srgbClr val="800000"/>
                </a:solidFill>
              </a:rPr>
              <a:t> strict </a:t>
            </a:r>
            <a:r>
              <a:rPr lang="en-GB" sz="1800" b="0" dirty="0" smtClean="0"/>
              <a:t>semantics, 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GB" sz="1800" dirty="0" smtClean="0"/>
              <a:t>Reflexive, 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GB" sz="1800" dirty="0" smtClean="0"/>
              <a:t>Symmetric, 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GB" sz="1800" dirty="0" smtClean="0"/>
              <a:t>Transitive and 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GB" sz="1800" dirty="0" smtClean="0"/>
              <a:t>Fulfils property sharing:</a:t>
            </a:r>
          </a:p>
          <a:p>
            <a:pPr lvl="1" indent="0">
              <a:buNone/>
            </a:pPr>
            <a:r>
              <a:rPr lang="en-GB" sz="1600" dirty="0" smtClean="0">
                <a:sym typeface="Symbol" charset="2"/>
              </a:rPr>
              <a:t>	</a:t>
            </a:r>
            <a:endParaRPr lang="en-GB" sz="1600" dirty="0">
              <a:sym typeface="Symbol" charset="2"/>
            </a:endParaRPr>
          </a:p>
          <a:p>
            <a:pPr lvl="1" indent="0">
              <a:buNone/>
            </a:pPr>
            <a:r>
              <a:rPr lang="en-GB" sz="1600" dirty="0">
                <a:sym typeface="Symbol" charset="2"/>
              </a:rPr>
              <a:t>	</a:t>
            </a:r>
            <a:r>
              <a:rPr lang="en-GB" sz="1600" dirty="0" smtClean="0">
                <a:sym typeface="Symbol" charset="2"/>
              </a:rPr>
              <a:t>	</a:t>
            </a:r>
            <a:r>
              <a:rPr lang="en-GB" sz="1800" dirty="0" smtClean="0">
                <a:sym typeface="Symbol" charset="2"/>
              </a:rPr>
              <a:t></a:t>
            </a:r>
            <a:r>
              <a:rPr lang="en-GB" sz="1800" dirty="0" smtClean="0"/>
              <a:t>X</a:t>
            </a:r>
            <a:r>
              <a:rPr lang="en-GB" sz="1800" dirty="0" smtClean="0">
                <a:sym typeface="Symbol" charset="2"/>
              </a:rPr>
              <a:t></a:t>
            </a:r>
            <a:r>
              <a:rPr lang="en-GB" sz="1800" dirty="0" smtClean="0"/>
              <a:t>Y </a:t>
            </a:r>
            <a:r>
              <a:rPr lang="en-GB" sz="1800" dirty="0" err="1" smtClean="0"/>
              <a:t>owl:sameAs</a:t>
            </a:r>
            <a:r>
              <a:rPr lang="en-GB" sz="1800" dirty="0" smtClean="0"/>
              <a:t>(X, Y)</a:t>
            </a:r>
            <a:r>
              <a:rPr lang="en-GB" sz="1800" dirty="0" smtClean="0">
                <a:sym typeface="Symbol" charset="2"/>
              </a:rPr>
              <a:t></a:t>
            </a:r>
            <a:r>
              <a:rPr lang="en-GB" sz="1800" dirty="0" smtClean="0"/>
              <a:t> p(X, Z) </a:t>
            </a:r>
            <a:r>
              <a:rPr lang="en-GB" sz="1800" dirty="0" smtClean="0">
                <a:sym typeface="Symbol" charset="2"/>
              </a:rPr>
              <a:t></a:t>
            </a:r>
            <a:r>
              <a:rPr lang="en-GB" sz="1800" dirty="0" smtClean="0">
                <a:sym typeface="Wingdings"/>
              </a:rPr>
              <a:t> p(Y, Z)</a:t>
            </a:r>
          </a:p>
          <a:p>
            <a:pPr lvl="1" indent="0">
              <a:buNone/>
            </a:pPr>
            <a:endParaRPr lang="en-GB" sz="1800" dirty="0" smtClean="0"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endParaRPr lang="en-GB" sz="1800" b="0" dirty="0" smtClean="0">
              <a:ea typeface="Arial" charset="0"/>
              <a:cs typeface="Arial" charset="0"/>
            </a:endParaRPr>
          </a:p>
        </p:txBody>
      </p:sp>
      <p:sp>
        <p:nvSpPr>
          <p:cNvPr id="4" name="Titre 3"/>
          <p:cNvSpPr txBox="1">
            <a:spLocks/>
          </p:cNvSpPr>
          <p:nvPr/>
        </p:nvSpPr>
        <p:spPr>
          <a:xfrm>
            <a:off x="583986" y="646668"/>
            <a:ext cx="7671013" cy="70660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/>
              <a:t>owl:sameAs</a:t>
            </a:r>
            <a:r>
              <a:rPr lang="en-GB" dirty="0" smtClean="0"/>
              <a:t> predicate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076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8" y="152718"/>
            <a:ext cx="7391401" cy="137160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990000"/>
                </a:solidFill>
              </a:rPr>
              <a:t>Network </a:t>
            </a:r>
            <a:r>
              <a:rPr lang="en-GB" dirty="0">
                <a:solidFill>
                  <a:srgbClr val="990000"/>
                </a:solidFill>
              </a:rPr>
              <a:t>based </a:t>
            </a:r>
            <a:r>
              <a:rPr lang="en-GB" dirty="0" smtClean="0">
                <a:solidFill>
                  <a:srgbClr val="990000"/>
                </a:solidFill>
              </a:rPr>
              <a:t/>
            </a:r>
            <a:br>
              <a:rPr lang="en-GB" dirty="0" smtClean="0">
                <a:solidFill>
                  <a:srgbClr val="990000"/>
                </a:solidFill>
              </a:rPr>
            </a:b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0781" y="4418451"/>
            <a:ext cx="8409473" cy="1957471"/>
          </a:xfrm>
        </p:spPr>
        <p:txBody>
          <a:bodyPr>
            <a:no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800" b="0" dirty="0" smtClean="0"/>
              <a:t>The </a:t>
            </a:r>
            <a:r>
              <a:rPr lang="en-US" sz="1800" b="0" dirty="0"/>
              <a:t>approach </a:t>
            </a:r>
            <a:r>
              <a:rPr lang="en-US" sz="1800" b="0" dirty="0" smtClean="0"/>
              <a:t>selects </a:t>
            </a:r>
            <a:r>
              <a:rPr lang="en-US" sz="1800" b="0" dirty="0"/>
              <a:t>a set of resources and constructs a local network for each resource by querying the Web of Data. </a:t>
            </a:r>
            <a:endParaRPr lang="en-US" sz="1800" b="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800" b="0" dirty="0" smtClean="0"/>
              <a:t>After analysis, i.e., </a:t>
            </a:r>
            <a:r>
              <a:rPr lang="en-US" sz="1800" b="0" dirty="0"/>
              <a:t>measuring the different metrics, each local network is extended by adding new edges and analyzed again. </a:t>
            </a:r>
            <a:endParaRPr lang="en-US" sz="1800" b="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800" b="0" dirty="0" smtClean="0"/>
              <a:t>The </a:t>
            </a:r>
            <a:r>
              <a:rPr lang="en-US" sz="1800" b="0" dirty="0"/>
              <a:t>result coming from both analyses are compared to ideal distribution for the different metrics. 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50</a:t>
            </a:fld>
            <a:endParaRPr lang="fr-FR"/>
          </a:p>
        </p:txBody>
      </p:sp>
      <p:pic>
        <p:nvPicPr>
          <p:cNvPr id="3" name="Image 2" descr="Screenshot 2018-04-18 15.57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28" y="1715264"/>
            <a:ext cx="6852562" cy="251224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588001" y="2153166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-- Link-QA </a:t>
            </a:r>
            <a:r>
              <a:rPr lang="fr-FR" dirty="0" err="1"/>
              <a:t>W</a:t>
            </a:r>
            <a:r>
              <a:rPr lang="fr-FR" dirty="0" err="1" smtClean="0"/>
              <a:t>orkflow</a:t>
            </a:r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6387245" y="838518"/>
            <a:ext cx="224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nb-NO" dirty="0" err="1" smtClean="0"/>
              <a:t>Guéret</a:t>
            </a:r>
            <a:r>
              <a:rPr lang="nb-NO" dirty="0" smtClean="0"/>
              <a:t> </a:t>
            </a:r>
            <a:r>
              <a:rPr lang="nb-NO" i="1" dirty="0"/>
              <a:t>et al.</a:t>
            </a:r>
            <a:r>
              <a:rPr lang="nb-NO" dirty="0"/>
              <a:t>, </a:t>
            </a:r>
            <a:r>
              <a:rPr lang="nb-NO" dirty="0" smtClean="0"/>
              <a:t>2012</a:t>
            </a:r>
            <a:r>
              <a:rPr lang="en-US" dirty="0" smtClean="0"/>
              <a:t>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48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8" y="152718"/>
            <a:ext cx="7391401" cy="137160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990000"/>
                </a:solidFill>
              </a:rPr>
              <a:t>Network </a:t>
            </a:r>
            <a:r>
              <a:rPr lang="en-GB" dirty="0">
                <a:solidFill>
                  <a:srgbClr val="990000"/>
                </a:solidFill>
              </a:rPr>
              <a:t>based </a:t>
            </a:r>
            <a:r>
              <a:rPr lang="en-GB" dirty="0" smtClean="0">
                <a:solidFill>
                  <a:srgbClr val="990000"/>
                </a:solidFill>
              </a:rPr>
              <a:t/>
            </a:r>
            <a:br>
              <a:rPr lang="en-GB" dirty="0" smtClean="0">
                <a:solidFill>
                  <a:srgbClr val="990000"/>
                </a:solidFill>
              </a:rPr>
            </a:b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7094" y="1814504"/>
            <a:ext cx="8883754" cy="4797194"/>
          </a:xfrm>
        </p:spPr>
        <p:txBody>
          <a:bodyPr>
            <a:noAutofit/>
          </a:bodyPr>
          <a:lstStyle/>
          <a:p>
            <a:r>
              <a:rPr lang="en-US" sz="1800" dirty="0" smtClean="0">
                <a:solidFill>
                  <a:srgbClr val="800000"/>
                </a:solidFill>
              </a:rPr>
              <a:t>Dataset 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 smtClean="0"/>
              <a:t>The </a:t>
            </a:r>
            <a:r>
              <a:rPr lang="en-US" sz="1800" b="0" dirty="0"/>
              <a:t>European project LOD Around the Clock (LATC) aims to enable the use of the Linked Open Data cloud for research and business purposes. </a:t>
            </a:r>
            <a:endParaRPr lang="en-US" sz="1800" b="0" dirty="0" smtClean="0"/>
          </a:p>
          <a:p>
            <a:pPr marL="285750" indent="-285750">
              <a:buFont typeface="Wingdings" charset="2"/>
              <a:buChar char="§"/>
            </a:pPr>
            <a:endParaRPr lang="en-US" sz="1800" b="0" dirty="0"/>
          </a:p>
          <a:p>
            <a:pPr marL="285750" indent="-285750">
              <a:buFont typeface="Wingdings" charset="2"/>
              <a:buChar char="§"/>
            </a:pPr>
            <a:r>
              <a:rPr lang="en-US" sz="1800" b="0" dirty="0"/>
              <a:t>LATC created a set of linking specifications (link specs) for </a:t>
            </a:r>
            <a:r>
              <a:rPr lang="en-US" sz="1800" b="0" dirty="0" smtClean="0"/>
              <a:t>Silk engine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800" dirty="0" smtClean="0"/>
              <a:t>6 link sets are selected containing more than 50 correct and incorrect links</a:t>
            </a:r>
          </a:p>
          <a:p>
            <a:pPr lvl="1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e.g</a:t>
            </a:r>
            <a:r>
              <a:rPr lang="en-US" sz="1800" dirty="0"/>
              <a:t>., </a:t>
            </a:r>
            <a:r>
              <a:rPr lang="en-US" sz="1800" dirty="0" err="1" smtClean="0"/>
              <a:t>linkedct-pubmedDisease</a:t>
            </a:r>
            <a:r>
              <a:rPr lang="en-US" sz="1800" dirty="0" smtClean="0"/>
              <a:t>, </a:t>
            </a:r>
            <a:r>
              <a:rPr lang="en-US" sz="1800" dirty="0" err="1" smtClean="0"/>
              <a:t>geonames-linkedGeodataMountain</a:t>
            </a:r>
            <a:r>
              <a:rPr lang="en-US" sz="1800" dirty="0" smtClean="0"/>
              <a:t>, </a:t>
            </a:r>
            <a:r>
              <a:rPr lang="is-IS" sz="1800" dirty="0" smtClean="0"/>
              <a:t>…</a:t>
            </a:r>
            <a:endParaRPr lang="en-US" sz="1800" b="0" dirty="0"/>
          </a:p>
          <a:p>
            <a:pPr marL="285750" indent="-285750">
              <a:buFont typeface="Wingdings" charset="2"/>
              <a:buChar char="§"/>
            </a:pPr>
            <a:endParaRPr lang="en-US" sz="1800" b="0" dirty="0"/>
          </a:p>
          <a:p>
            <a:pPr marL="285750" indent="-285750">
              <a:buFont typeface="Wingdings" charset="2"/>
              <a:buChar char="§"/>
            </a:pPr>
            <a:r>
              <a:rPr lang="en-US" sz="1800" dirty="0">
                <a:solidFill>
                  <a:srgbClr val="C00000"/>
                </a:solidFill>
              </a:rPr>
              <a:t>S</a:t>
            </a:r>
            <a:r>
              <a:rPr lang="en-US" sz="1800" dirty="0" smtClean="0">
                <a:solidFill>
                  <a:srgbClr val="C00000"/>
                </a:solidFill>
              </a:rPr>
              <a:t>amples</a:t>
            </a:r>
            <a:r>
              <a:rPr lang="en-US" sz="1800" b="0" dirty="0" smtClean="0"/>
              <a:t> </a:t>
            </a:r>
            <a:r>
              <a:rPr lang="en-US" sz="1800" b="0" dirty="0"/>
              <a:t>taken from the </a:t>
            </a:r>
            <a:r>
              <a:rPr lang="en-US" sz="1800" dirty="0">
                <a:solidFill>
                  <a:srgbClr val="C00000"/>
                </a:solidFill>
              </a:rPr>
              <a:t>generated</a:t>
            </a:r>
            <a:r>
              <a:rPr lang="en-US" sz="1800" b="0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rgbClr val="C00000"/>
                </a:solidFill>
              </a:rPr>
              <a:t>links</a:t>
            </a:r>
            <a:r>
              <a:rPr lang="en-US" sz="1800" b="0" dirty="0"/>
              <a:t> are manually </a:t>
            </a:r>
            <a:r>
              <a:rPr lang="en-US" sz="1800" dirty="0" smtClean="0">
                <a:solidFill>
                  <a:srgbClr val="C00000"/>
                </a:solidFill>
              </a:rPr>
              <a:t>checked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</a:p>
          <a:p>
            <a:pPr marL="742950" lvl="1" indent="-285750">
              <a:buFont typeface="Wingdings" charset="0"/>
              <a:buChar char="è"/>
            </a:pPr>
            <a:r>
              <a:rPr lang="en-US" sz="1800" b="0" dirty="0"/>
              <a:t>T</a:t>
            </a:r>
            <a:r>
              <a:rPr lang="en-US" sz="1800" b="0" dirty="0" smtClean="0"/>
              <a:t>wo </a:t>
            </a:r>
            <a:r>
              <a:rPr lang="en-US" sz="1800" b="0" dirty="0"/>
              <a:t>reference sets containing all the positive (correct, good) and negative (incorrect, bad) links of the sample</a:t>
            </a:r>
            <a:r>
              <a:rPr lang="en-US" sz="1800" b="0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en-US" sz="1800" b="0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51</a:t>
            </a:fld>
            <a:endParaRPr lang="fr-FR"/>
          </a:p>
        </p:txBody>
      </p:sp>
      <p:pic>
        <p:nvPicPr>
          <p:cNvPr id="8" name="Picture 1027" descr="http://www.parascript.com/wp-content/uploads/2013/08/icon38Improvemen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383" y="189736"/>
            <a:ext cx="967171" cy="72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87245" y="838518"/>
            <a:ext cx="224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nb-NO" dirty="0" err="1" smtClean="0"/>
              <a:t>Guéret</a:t>
            </a:r>
            <a:r>
              <a:rPr lang="nb-NO" dirty="0" smtClean="0"/>
              <a:t> </a:t>
            </a:r>
            <a:r>
              <a:rPr lang="nb-NO" i="1" dirty="0"/>
              <a:t>et al.</a:t>
            </a:r>
            <a:r>
              <a:rPr lang="nb-NO" dirty="0"/>
              <a:t>, </a:t>
            </a:r>
            <a:r>
              <a:rPr lang="nb-NO" dirty="0" smtClean="0"/>
              <a:t>2012</a:t>
            </a:r>
            <a:r>
              <a:rPr lang="en-US" dirty="0" smtClean="0"/>
              <a:t>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73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8" y="152718"/>
            <a:ext cx="7391401" cy="137160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990000"/>
                </a:solidFill>
              </a:rPr>
              <a:t>Network </a:t>
            </a:r>
            <a:r>
              <a:rPr lang="en-GB" dirty="0">
                <a:solidFill>
                  <a:srgbClr val="990000"/>
                </a:solidFill>
              </a:rPr>
              <a:t>based </a:t>
            </a:r>
            <a:r>
              <a:rPr lang="en-GB" dirty="0" smtClean="0">
                <a:solidFill>
                  <a:srgbClr val="990000"/>
                </a:solidFill>
              </a:rPr>
              <a:t/>
            </a:r>
            <a:br>
              <a:rPr lang="en-GB" dirty="0" smtClean="0">
                <a:solidFill>
                  <a:srgbClr val="990000"/>
                </a:solidFill>
              </a:rPr>
            </a:b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7094" y="1814504"/>
            <a:ext cx="8409473" cy="3176596"/>
          </a:xfrm>
        </p:spPr>
        <p:txBody>
          <a:bodyPr>
            <a:noAutofit/>
          </a:bodyPr>
          <a:lstStyle/>
          <a:p>
            <a:r>
              <a:rPr lang="en-US" sz="1800" dirty="0" smtClean="0">
                <a:solidFill>
                  <a:srgbClr val="C00000"/>
                </a:solidFill>
              </a:rPr>
              <a:t>Evaluation questions 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/>
              <a:t>Do </a:t>
            </a:r>
            <a:r>
              <a:rPr lang="en-US" sz="1800" dirty="0"/>
              <a:t>positive </a:t>
            </a:r>
            <a:r>
              <a:rPr lang="en-US" sz="1800" b="0" dirty="0" err="1"/>
              <a:t>linksets</a:t>
            </a:r>
            <a:r>
              <a:rPr lang="en-US" sz="1800" dirty="0"/>
              <a:t> decrease</a:t>
            </a:r>
            <a:r>
              <a:rPr lang="en-US" sz="1800" b="0" dirty="0"/>
              <a:t> the distance to a metric’s defined </a:t>
            </a:r>
            <a:r>
              <a:rPr lang="en-US" sz="1800" dirty="0"/>
              <a:t>ideal</a:t>
            </a:r>
            <a:r>
              <a:rPr lang="en-US" sz="1800" b="0" dirty="0"/>
              <a:t>, whereas </a:t>
            </a:r>
            <a:r>
              <a:rPr lang="en-US" sz="1800" dirty="0"/>
              <a:t>negative</a:t>
            </a:r>
            <a:r>
              <a:rPr lang="en-US" sz="1800" b="0" dirty="0"/>
              <a:t> ones </a:t>
            </a:r>
            <a:r>
              <a:rPr lang="en-US" sz="1800" dirty="0"/>
              <a:t>increase</a:t>
            </a:r>
            <a:r>
              <a:rPr lang="en-US" sz="1800" b="0" dirty="0"/>
              <a:t> it? </a:t>
            </a:r>
            <a:endParaRPr lang="en-US" sz="1800" b="0" dirty="0" smtClean="0"/>
          </a:p>
          <a:p>
            <a:pPr marL="742950" lvl="1" indent="-285750">
              <a:buFont typeface="Wingdings" charset="2"/>
              <a:buChar char="§"/>
            </a:pPr>
            <a:r>
              <a:rPr lang="en-US" sz="1800" b="0" dirty="0" smtClean="0"/>
              <a:t>If </a:t>
            </a:r>
            <a:r>
              <a:rPr lang="en-US" sz="1800" b="0" dirty="0"/>
              <a:t>that is the case, it would allow us to distinguish between link sets </a:t>
            </a:r>
            <a:r>
              <a:rPr lang="en-US" sz="1800" b="0" dirty="0" smtClean="0"/>
              <a:t>having </a:t>
            </a:r>
            <a:r>
              <a:rPr lang="en-US" sz="1800" b="1" dirty="0" smtClean="0">
                <a:solidFill>
                  <a:srgbClr val="C00000"/>
                </a:solidFill>
              </a:rPr>
              <a:t>high </a:t>
            </a:r>
            <a:r>
              <a:rPr lang="en-US" sz="1800" dirty="0" smtClean="0"/>
              <a:t>and</a:t>
            </a:r>
            <a:r>
              <a:rPr lang="en-US" sz="1800" b="1" dirty="0" smtClean="0">
                <a:solidFill>
                  <a:srgbClr val="C00000"/>
                </a:solidFill>
              </a:rPr>
              <a:t> low ratios of bad links</a:t>
            </a:r>
            <a:r>
              <a:rPr lang="en-US" sz="1800" b="0" dirty="0" smtClean="0"/>
              <a:t>.</a:t>
            </a:r>
            <a:r>
              <a:rPr lang="en-US" sz="1800" b="0" dirty="0"/>
              <a:t/>
            </a:r>
            <a:br>
              <a:rPr lang="en-US" sz="1800" b="0" dirty="0"/>
            </a:br>
            <a:endParaRPr lang="en-US" sz="1800" b="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800" b="0" dirty="0" smtClean="0"/>
              <a:t>Is </a:t>
            </a:r>
            <a:r>
              <a:rPr lang="en-US" sz="1800" b="0" dirty="0"/>
              <a:t>there a correlation between </a:t>
            </a:r>
            <a:r>
              <a:rPr lang="en-US" sz="1800" dirty="0">
                <a:solidFill>
                  <a:srgbClr val="C00000"/>
                </a:solidFill>
              </a:rPr>
              <a:t>outliers</a:t>
            </a:r>
            <a:r>
              <a:rPr lang="en-US" sz="1800" b="0" dirty="0">
                <a:solidFill>
                  <a:srgbClr val="C00000"/>
                </a:solidFill>
              </a:rPr>
              <a:t> </a:t>
            </a:r>
            <a:r>
              <a:rPr lang="en-US" sz="1800" b="0" dirty="0"/>
              <a:t>and </a:t>
            </a:r>
            <a:r>
              <a:rPr lang="en-US" sz="1800" dirty="0">
                <a:solidFill>
                  <a:srgbClr val="C00000"/>
                </a:solidFill>
              </a:rPr>
              <a:t>bad links</a:t>
            </a:r>
            <a:r>
              <a:rPr lang="en-US" sz="1800" b="0" dirty="0"/>
              <a:t>? </a:t>
            </a:r>
            <a:endParaRPr lang="en-US" sz="1800" b="0" dirty="0" smtClean="0"/>
          </a:p>
          <a:p>
            <a:pPr marL="742950" lvl="1" indent="-285750">
              <a:buFont typeface="Wingdings" charset="2"/>
              <a:buChar char="§"/>
            </a:pPr>
            <a:r>
              <a:rPr lang="en-US" sz="1800" b="0" dirty="0" smtClean="0"/>
              <a:t>If </a:t>
            </a:r>
            <a:r>
              <a:rPr lang="en-US" sz="1800" b="0" dirty="0"/>
              <a:t>so, resources that rank </a:t>
            </a:r>
            <a:r>
              <a:rPr lang="en-US" sz="1800" b="1" dirty="0">
                <a:solidFill>
                  <a:srgbClr val="C00000"/>
                </a:solidFill>
              </a:rPr>
              <a:t>farthest</a:t>
            </a:r>
            <a:r>
              <a:rPr lang="en-US" sz="1800" b="0" dirty="0">
                <a:solidFill>
                  <a:srgbClr val="C00000"/>
                </a:solidFill>
              </a:rPr>
              <a:t> </a:t>
            </a:r>
            <a:r>
              <a:rPr lang="en-US" sz="1800" b="0" dirty="0"/>
              <a:t>from the ideal distribution of a metric would relate to </a:t>
            </a:r>
            <a:r>
              <a:rPr lang="en-US" sz="1800" b="1" dirty="0">
                <a:solidFill>
                  <a:srgbClr val="C00000"/>
                </a:solidFill>
              </a:rPr>
              <a:t>incorrect links </a:t>
            </a:r>
            <a:r>
              <a:rPr lang="en-US" sz="1800" b="0" dirty="0"/>
              <a:t>from/to them. </a:t>
            </a:r>
          </a:p>
          <a:p>
            <a:endParaRPr lang="en-US" sz="1800" dirty="0" smtClean="0"/>
          </a:p>
          <a:p>
            <a:pPr marL="285750" indent="-285750">
              <a:buFont typeface="Wingdings" charset="2"/>
              <a:buChar char="§"/>
            </a:pPr>
            <a:endParaRPr lang="en-US" sz="1800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52</a:t>
            </a:fld>
            <a:endParaRPr lang="fr-FR"/>
          </a:p>
        </p:txBody>
      </p:sp>
      <p:pic>
        <p:nvPicPr>
          <p:cNvPr id="8" name="Picture 1027" descr="http://www.parascript.com/wp-content/uploads/2013/08/icon38Improvemen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383" y="189736"/>
            <a:ext cx="967171" cy="72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87245" y="838518"/>
            <a:ext cx="224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nb-NO" dirty="0" err="1" smtClean="0"/>
              <a:t>Guéret</a:t>
            </a:r>
            <a:r>
              <a:rPr lang="nb-NO" dirty="0" smtClean="0"/>
              <a:t> </a:t>
            </a:r>
            <a:r>
              <a:rPr lang="nb-NO" i="1" dirty="0"/>
              <a:t>et al.</a:t>
            </a:r>
            <a:r>
              <a:rPr lang="nb-NO" dirty="0"/>
              <a:t>, </a:t>
            </a:r>
            <a:r>
              <a:rPr lang="nb-NO" dirty="0" smtClean="0"/>
              <a:t>2012</a:t>
            </a:r>
            <a:r>
              <a:rPr lang="en-US" dirty="0" smtClean="0"/>
              <a:t>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0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8" y="152718"/>
            <a:ext cx="7391401" cy="137160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990000"/>
                </a:solidFill>
              </a:rPr>
              <a:t>Network </a:t>
            </a:r>
            <a:r>
              <a:rPr lang="en-GB" dirty="0">
                <a:solidFill>
                  <a:srgbClr val="990000"/>
                </a:solidFill>
              </a:rPr>
              <a:t>based </a:t>
            </a:r>
            <a:r>
              <a:rPr lang="en-GB" dirty="0" smtClean="0">
                <a:solidFill>
                  <a:srgbClr val="990000"/>
                </a:solidFill>
              </a:rPr>
              <a:t/>
            </a:r>
            <a:br>
              <a:rPr lang="en-GB" dirty="0" smtClean="0">
                <a:solidFill>
                  <a:srgbClr val="990000"/>
                </a:solidFill>
              </a:rPr>
            </a:b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7094" y="1814504"/>
            <a:ext cx="8409473" cy="3176596"/>
          </a:xfrm>
        </p:spPr>
        <p:txBody>
          <a:bodyPr>
            <a:no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1800" dirty="0" err="1" smtClean="0"/>
              <a:t>Recall</a:t>
            </a:r>
            <a:r>
              <a:rPr lang="fr-FR" sz="1800" dirty="0" smtClean="0"/>
              <a:t> </a:t>
            </a:r>
            <a:r>
              <a:rPr lang="fr-FR" sz="1800" dirty="0"/>
              <a:t>= 0.68 </a:t>
            </a:r>
            <a:endParaRPr lang="fr-FR" sz="18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1800" dirty="0" err="1" smtClean="0"/>
              <a:t>Precision</a:t>
            </a:r>
            <a:r>
              <a:rPr lang="fr-FR" sz="1800" dirty="0" smtClean="0"/>
              <a:t> </a:t>
            </a:r>
            <a:r>
              <a:rPr lang="fr-FR" sz="1800" dirty="0"/>
              <a:t>= 0.49 </a:t>
            </a:r>
            <a:endParaRPr lang="fr-FR" sz="1800" dirty="0" smtClean="0"/>
          </a:p>
          <a:p>
            <a:pPr marL="285750" indent="-285750">
              <a:buFont typeface="Wingdings" charset="2"/>
              <a:buChar char="§"/>
            </a:pPr>
            <a:endParaRPr lang="en-US" sz="18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800" dirty="0" smtClean="0"/>
              <a:t>Conclusion: 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800" dirty="0"/>
              <a:t>C</a:t>
            </a:r>
            <a:r>
              <a:rPr lang="en-US" sz="1800" dirty="0" smtClean="0"/>
              <a:t>ommon </a:t>
            </a:r>
            <a:r>
              <a:rPr lang="en-US" sz="1800" dirty="0"/>
              <a:t>metrics such as centrality, clustering, and degree are </a:t>
            </a:r>
            <a:r>
              <a:rPr lang="en-US" sz="1800" b="1" dirty="0">
                <a:solidFill>
                  <a:srgbClr val="C00000"/>
                </a:solidFill>
              </a:rPr>
              <a:t>insuﬃcient</a:t>
            </a:r>
            <a:r>
              <a:rPr lang="en-US" sz="1800" dirty="0"/>
              <a:t> for </a:t>
            </a:r>
            <a:r>
              <a:rPr lang="en-US" sz="1800" b="1" dirty="0">
                <a:solidFill>
                  <a:srgbClr val="C00000"/>
                </a:solidFill>
              </a:rPr>
              <a:t>detecting quality. </a:t>
            </a:r>
            <a:endParaRPr lang="en-US" sz="1800" b="1" dirty="0" smtClean="0">
              <a:solidFill>
                <a:srgbClr val="C00000"/>
              </a:solidFill>
            </a:endParaRPr>
          </a:p>
          <a:p>
            <a:pPr marL="742950" lvl="1" indent="-285750">
              <a:buFont typeface="Wingdings" charset="2"/>
              <a:buChar char="§"/>
            </a:pPr>
            <a:endParaRPr lang="en-US" sz="1800" b="1" dirty="0" smtClean="0">
              <a:solidFill>
                <a:srgbClr val="C00000"/>
              </a:solidFill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1800" b="1" dirty="0" smtClean="0">
                <a:solidFill>
                  <a:srgbClr val="C00000"/>
                </a:solidFill>
              </a:rPr>
              <a:t>Description </a:t>
            </a:r>
            <a:r>
              <a:rPr lang="en-US" sz="1800" b="1" dirty="0">
                <a:solidFill>
                  <a:srgbClr val="C00000"/>
                </a:solidFill>
              </a:rPr>
              <a:t>Richness </a:t>
            </a:r>
            <a:r>
              <a:rPr lang="en-US" sz="1800" dirty="0"/>
              <a:t>and </a:t>
            </a:r>
            <a:r>
              <a:rPr lang="en-US" sz="1800" b="1" dirty="0">
                <a:solidFill>
                  <a:srgbClr val="C00000"/>
                </a:solidFill>
              </a:rPr>
              <a:t>Open </a:t>
            </a:r>
            <a:r>
              <a:rPr lang="en-US" sz="1800" b="1" dirty="0" err="1">
                <a:solidFill>
                  <a:srgbClr val="C00000"/>
                </a:solidFill>
              </a:rPr>
              <a:t>SameAs</a:t>
            </a:r>
            <a:r>
              <a:rPr lang="en-US" sz="1800" b="1" dirty="0">
                <a:solidFill>
                  <a:srgbClr val="C00000"/>
                </a:solidFill>
              </a:rPr>
              <a:t> Chain </a:t>
            </a:r>
            <a:r>
              <a:rPr lang="en-US" sz="1800" dirty="0"/>
              <a:t>metrics look more promising, especially at detecting good and bad </a:t>
            </a:r>
            <a:r>
              <a:rPr lang="en-US" sz="1800" dirty="0" smtClean="0"/>
              <a:t>links, but </a:t>
            </a:r>
            <a:r>
              <a:rPr lang="en-US" sz="1800" dirty="0"/>
              <a:t>they report too </a:t>
            </a:r>
            <a:r>
              <a:rPr lang="en-US" sz="1800" b="1" dirty="0">
                <a:solidFill>
                  <a:srgbClr val="C00000"/>
                </a:solidFill>
              </a:rPr>
              <a:t>many false </a:t>
            </a:r>
            <a:r>
              <a:rPr lang="en-US" sz="1800" b="1" dirty="0" smtClean="0">
                <a:solidFill>
                  <a:srgbClr val="C00000"/>
                </a:solidFill>
              </a:rPr>
              <a:t>positives.</a:t>
            </a:r>
            <a:endParaRPr lang="en-US" sz="1800" b="0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53</a:t>
            </a:fld>
            <a:endParaRPr lang="fr-FR"/>
          </a:p>
        </p:txBody>
      </p:sp>
      <p:pic>
        <p:nvPicPr>
          <p:cNvPr id="8" name="Picture 1027" descr="http://www.parascript.com/wp-content/uploads/2013/08/icon38Improvemen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383" y="189736"/>
            <a:ext cx="967171" cy="72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87245" y="838518"/>
            <a:ext cx="224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nb-NO" dirty="0" err="1" smtClean="0"/>
              <a:t>Guéret</a:t>
            </a:r>
            <a:r>
              <a:rPr lang="nb-NO" dirty="0" smtClean="0"/>
              <a:t> </a:t>
            </a:r>
            <a:r>
              <a:rPr lang="nb-NO" i="1" dirty="0"/>
              <a:t>et al.</a:t>
            </a:r>
            <a:r>
              <a:rPr lang="nb-NO" dirty="0"/>
              <a:t>, </a:t>
            </a:r>
            <a:r>
              <a:rPr lang="nb-NO" dirty="0" smtClean="0"/>
              <a:t>2012</a:t>
            </a:r>
            <a:r>
              <a:rPr lang="en-US" dirty="0" smtClean="0"/>
              <a:t>] </a:t>
            </a:r>
            <a:endParaRPr lang="en-US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688768" y="1860070"/>
            <a:ext cx="4315032" cy="713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20174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2050" name="Picture 2" descr="C:\Users\Joe\Desktop\PhD\Papiers\My Papers\SUBMITTED\ISWC 2018 - Detecting Erroneous Identity Links on the Web using Network Metrics\img\community-examp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407" y="1130618"/>
            <a:ext cx="2867186" cy="2743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651" y="4278550"/>
            <a:ext cx="838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GB" dirty="0" smtClean="0"/>
              <a:t>Considers the </a:t>
            </a:r>
            <a:r>
              <a:rPr lang="en-GB" b="1" dirty="0" smtClean="0"/>
              <a:t>identity network </a:t>
            </a:r>
            <a:r>
              <a:rPr lang="en-GB" dirty="0" smtClean="0"/>
              <a:t>build from the </a:t>
            </a:r>
            <a:r>
              <a:rPr lang="en-GB" b="1" dirty="0" smtClean="0"/>
              <a:t>explicit identity network </a:t>
            </a:r>
            <a:r>
              <a:rPr lang="en-GB" dirty="0" smtClean="0"/>
              <a:t>of </a:t>
            </a:r>
            <a:r>
              <a:rPr lang="en-GB" dirty="0" err="1" smtClean="0"/>
              <a:t>sameAs</a:t>
            </a:r>
            <a:r>
              <a:rPr lang="en-GB" dirty="0" smtClean="0"/>
              <a:t> links: removing of symmetric and reflexive links. </a:t>
            </a:r>
          </a:p>
          <a:p>
            <a:pPr marL="342900" indent="-342900">
              <a:buFont typeface="Wingdings" charset="2"/>
              <a:buChar char="§"/>
            </a:pPr>
            <a:endParaRPr lang="en-GB" dirty="0" smtClean="0"/>
          </a:p>
          <a:p>
            <a:pPr marL="342900" indent="-342900">
              <a:buFont typeface="Wingdings" charset="2"/>
              <a:buChar char="§"/>
            </a:pPr>
            <a:r>
              <a:rPr lang="en-GB" dirty="0" smtClean="0"/>
              <a:t>Uses of Louvain </a:t>
            </a:r>
            <a:r>
              <a:rPr lang="en-GB" b="1" dirty="0" smtClean="0">
                <a:solidFill>
                  <a:srgbClr val="C00000"/>
                </a:solidFill>
              </a:rPr>
              <a:t>community detection </a:t>
            </a:r>
            <a:r>
              <a:rPr lang="en-GB" dirty="0" smtClean="0"/>
              <a:t>algorithm to detect subgraphs in the </a:t>
            </a:r>
            <a:r>
              <a:rPr lang="en-GB" b="1" dirty="0" smtClean="0">
                <a:solidFill>
                  <a:srgbClr val="C00000"/>
                </a:solidFill>
              </a:rPr>
              <a:t>identity network </a:t>
            </a:r>
            <a:r>
              <a:rPr lang="en-GB" dirty="0" smtClean="0"/>
              <a:t>that are highly connected. </a:t>
            </a:r>
          </a:p>
          <a:p>
            <a:pPr marL="342900" indent="-342900">
              <a:buFont typeface="Wingdings" charset="2"/>
              <a:buChar char="§"/>
            </a:pPr>
            <a:endParaRPr lang="en-GB" dirty="0" smtClean="0"/>
          </a:p>
          <a:p>
            <a:pPr marL="342900" indent="-342900">
              <a:buFont typeface="Wingdings" charset="2"/>
              <a:buChar char="§"/>
            </a:pPr>
            <a:r>
              <a:rPr lang="en-GB" dirty="0" smtClean="0"/>
              <a:t>Defines a </a:t>
            </a:r>
            <a:r>
              <a:rPr lang="en-GB" b="1" dirty="0" smtClean="0">
                <a:solidFill>
                  <a:srgbClr val="C00000"/>
                </a:solidFill>
              </a:rPr>
              <a:t>ranking score </a:t>
            </a:r>
            <a:r>
              <a:rPr lang="en-GB" dirty="0"/>
              <a:t>for each </a:t>
            </a:r>
            <a:r>
              <a:rPr lang="en-GB" dirty="0" smtClean="0"/>
              <a:t>(</a:t>
            </a:r>
            <a:r>
              <a:rPr lang="en-GB" dirty="0"/>
              <a:t>intra-community and inter-community) identity </a:t>
            </a:r>
            <a:r>
              <a:rPr lang="en-GB" dirty="0" smtClean="0"/>
              <a:t>link based on the </a:t>
            </a:r>
            <a:r>
              <a:rPr lang="en-GB" b="1" dirty="0" smtClean="0">
                <a:solidFill>
                  <a:srgbClr val="C00000"/>
                </a:solidFill>
              </a:rPr>
              <a:t>density of the community</a:t>
            </a:r>
            <a:r>
              <a:rPr lang="en-GB" dirty="0" smtClean="0"/>
              <a:t>. </a:t>
            </a:r>
            <a:endParaRPr lang="en-GB" dirty="0"/>
          </a:p>
          <a:p>
            <a:pPr marL="342900" indent="-342900">
              <a:buFont typeface="Wingdings" charset="2"/>
              <a:buChar char="§"/>
            </a:pP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941584" y="1333500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C1</a:t>
            </a:r>
            <a:endParaRPr lang="fr-FR" dirty="0"/>
          </a:p>
        </p:txBody>
      </p:sp>
      <p:sp>
        <p:nvSpPr>
          <p:cNvPr id="34" name="TextBox 33"/>
          <p:cNvSpPr txBox="1"/>
          <p:nvPr/>
        </p:nvSpPr>
        <p:spPr>
          <a:xfrm>
            <a:off x="2743200" y="2640568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C2</a:t>
            </a:r>
            <a:endParaRPr lang="fr-FR" dirty="0"/>
          </a:p>
        </p:txBody>
      </p:sp>
      <p:sp>
        <p:nvSpPr>
          <p:cNvPr id="38" name="TextBox 37"/>
          <p:cNvSpPr txBox="1"/>
          <p:nvPr/>
        </p:nvSpPr>
        <p:spPr>
          <a:xfrm>
            <a:off x="6075184" y="2792968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C3</a:t>
            </a:r>
            <a:endParaRPr lang="fr-FR" dirty="0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457198" y="152718"/>
            <a:ext cx="7391401" cy="137160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990000"/>
                </a:solidFill>
              </a:rPr>
              <a:t>Network based </a:t>
            </a:r>
            <a:br>
              <a:rPr lang="en-GB" dirty="0" smtClean="0">
                <a:solidFill>
                  <a:srgbClr val="990000"/>
                </a:solidFill>
              </a:rPr>
            </a:b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10" name="TextBox 26"/>
          <p:cNvSpPr txBox="1"/>
          <p:nvPr/>
        </p:nvSpPr>
        <p:spPr>
          <a:xfrm>
            <a:off x="6314192" y="469186"/>
            <a:ext cx="260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nb-NO" dirty="0" err="1" smtClean="0"/>
              <a:t>Raad</a:t>
            </a:r>
            <a:r>
              <a:rPr lang="nb-NO" dirty="0" smtClean="0"/>
              <a:t> </a:t>
            </a:r>
            <a:r>
              <a:rPr lang="nb-NO" i="1" dirty="0"/>
              <a:t>et al.</a:t>
            </a:r>
            <a:r>
              <a:rPr lang="nb-NO" dirty="0"/>
              <a:t>, </a:t>
            </a:r>
            <a:r>
              <a:rPr lang="nb-NO" dirty="0" smtClean="0"/>
              <a:t>2018, UR</a:t>
            </a:r>
            <a:r>
              <a:rPr lang="en-US" dirty="0" smtClean="0"/>
              <a:t>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9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3074" name="Picture 2" descr="C:\Users\Joe\Desktop\err-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12" y="2531224"/>
            <a:ext cx="4608393" cy="6925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oe\Desktop\err-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13" y="4202081"/>
            <a:ext cx="5081857" cy="6643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19200" y="1828800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intra-community </a:t>
            </a:r>
            <a:r>
              <a:rPr lang="en-GB" sz="2000" b="1" dirty="0"/>
              <a:t>erroneousness degree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219200" y="1828800"/>
            <a:ext cx="6858000" cy="1524000"/>
          </a:xfrm>
          <a:prstGeom prst="roundRect">
            <a:avLst/>
          </a:prstGeom>
          <a:noFill/>
          <a:ln>
            <a:solidFill>
              <a:srgbClr val="620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1219200" y="3657600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inter-community </a:t>
            </a:r>
            <a:r>
              <a:rPr lang="en-GB" sz="2000" b="1" dirty="0"/>
              <a:t>erroneousness </a:t>
            </a:r>
            <a:r>
              <a:rPr lang="en-GB" sz="2000" b="1" dirty="0" smtClean="0"/>
              <a:t>degree</a:t>
            </a:r>
            <a:endParaRPr lang="en-GB" sz="20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1219200" y="3657600"/>
            <a:ext cx="6858000" cy="1371600"/>
          </a:xfrm>
          <a:prstGeom prst="roundRect">
            <a:avLst/>
          </a:prstGeom>
          <a:noFill/>
          <a:ln>
            <a:solidFill>
              <a:srgbClr val="620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2483822" y="6169384"/>
            <a:ext cx="0" cy="381000"/>
          </a:xfrm>
          <a:prstGeom prst="line">
            <a:avLst/>
          </a:prstGeom>
          <a:ln w="28575">
            <a:solidFill>
              <a:srgbClr val="6200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746259" y="6169384"/>
            <a:ext cx="0" cy="381000"/>
          </a:xfrm>
          <a:prstGeom prst="line">
            <a:avLst/>
          </a:prstGeom>
          <a:ln w="28575">
            <a:solidFill>
              <a:srgbClr val="6200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2483822" y="6359884"/>
            <a:ext cx="4262438" cy="0"/>
          </a:xfrm>
          <a:prstGeom prst="line">
            <a:avLst/>
          </a:prstGeom>
          <a:ln w="28575">
            <a:solidFill>
              <a:srgbClr val="6200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332979" y="5788384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23" name="TextBox 22"/>
          <p:cNvSpPr txBox="1"/>
          <p:nvPr/>
        </p:nvSpPr>
        <p:spPr>
          <a:xfrm>
            <a:off x="6595416" y="5800052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1053428" y="5973050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Correct link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6785015" y="5990552"/>
            <a:ext cx="175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Erroneous link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3866057" y="5884712"/>
            <a:ext cx="14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mtClean="0"/>
              <a:t>Error degree</a:t>
            </a:r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379432" y="1339652"/>
            <a:ext cx="2852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rgbClr val="000000"/>
                </a:solidFill>
              </a:rPr>
              <a:t>Ranking of identity links</a:t>
            </a:r>
            <a:endParaRPr lang="en-GB" b="1" dirty="0">
              <a:solidFill>
                <a:srgbClr val="000000"/>
              </a:solidFill>
            </a:endParaRP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457198" y="152718"/>
            <a:ext cx="7391401" cy="137160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990000"/>
                </a:solidFill>
              </a:rPr>
              <a:t>Network based </a:t>
            </a:r>
            <a:br>
              <a:rPr lang="en-GB" dirty="0" smtClean="0">
                <a:solidFill>
                  <a:srgbClr val="990000"/>
                </a:solidFill>
              </a:rPr>
            </a:b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22" name="TextBox 26"/>
          <p:cNvSpPr txBox="1"/>
          <p:nvPr/>
        </p:nvSpPr>
        <p:spPr>
          <a:xfrm>
            <a:off x="6314192" y="469186"/>
            <a:ext cx="2601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nb-NO" dirty="0" err="1" smtClean="0"/>
              <a:t>Raad</a:t>
            </a:r>
            <a:r>
              <a:rPr lang="nb-NO" dirty="0" smtClean="0"/>
              <a:t> </a:t>
            </a:r>
            <a:r>
              <a:rPr lang="nb-NO" i="1" dirty="0"/>
              <a:t>et al.</a:t>
            </a:r>
            <a:r>
              <a:rPr lang="nb-NO" dirty="0"/>
              <a:t>, </a:t>
            </a:r>
            <a:r>
              <a:rPr lang="nb-NO" dirty="0" smtClean="0"/>
              <a:t>2018, </a:t>
            </a:r>
            <a:r>
              <a:rPr lang="nb-NO" dirty="0" smtClean="0"/>
              <a:t>under </a:t>
            </a:r>
            <a:r>
              <a:rPr lang="nb-NO" dirty="0" err="1" smtClean="0"/>
              <a:t>review</a:t>
            </a:r>
            <a:r>
              <a:rPr lang="en-US" dirty="0" smtClean="0"/>
              <a:t>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12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rgbClr val="990000"/>
                </a:solidFill>
              </a:rPr>
              <a:t>Network based </a:t>
            </a:r>
            <a:br>
              <a:rPr lang="en-GB" dirty="0" smtClean="0">
                <a:solidFill>
                  <a:srgbClr val="990000"/>
                </a:solidFill>
              </a:rPr>
            </a:b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803910"/>
            <a:ext cx="8683648" cy="3174490"/>
          </a:xfrm>
        </p:spPr>
        <p:txBody>
          <a:bodyPr>
            <a:noAutofit/>
          </a:bodyPr>
          <a:lstStyle/>
          <a:p>
            <a:r>
              <a:rPr lang="en-GB" sz="1800" dirty="0" smtClean="0">
                <a:solidFill>
                  <a:srgbClr val="C00000"/>
                </a:solidFill>
              </a:rPr>
              <a:t>Dataset</a:t>
            </a:r>
            <a:endParaRPr lang="en-GB" sz="1800" b="0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charset="2"/>
              <a:buChar char="§"/>
            </a:pPr>
            <a:r>
              <a:rPr lang="en-GB" sz="1800" b="0" dirty="0" smtClean="0"/>
              <a:t>LOD-a-lot dataset [Fernandez et al. 2017]: a compressed data file of 28B triples from LOD 2015 crawl</a:t>
            </a:r>
          </a:p>
          <a:p>
            <a:pPr marL="342900" indent="-342900">
              <a:buFont typeface="Wingdings" charset="2"/>
              <a:buChar char="§"/>
            </a:pPr>
            <a:r>
              <a:rPr lang="en-GB" sz="1800" b="0" dirty="0" smtClean="0"/>
              <a:t>An </a:t>
            </a:r>
            <a:r>
              <a:rPr lang="en-GB" sz="1800" dirty="0" smtClean="0">
                <a:solidFill>
                  <a:srgbClr val="C00000"/>
                </a:solidFill>
              </a:rPr>
              <a:t>explicit identity network </a:t>
            </a:r>
            <a:r>
              <a:rPr lang="en-GB" sz="1800" b="0" dirty="0" smtClean="0"/>
              <a:t>of 558.9M edges (links) and 179M nodes (resources) </a:t>
            </a:r>
          </a:p>
          <a:p>
            <a:pPr marL="342900" indent="-342900">
              <a:buFont typeface="Wingdings" charset="2"/>
              <a:buChar char="§"/>
            </a:pPr>
            <a:r>
              <a:rPr lang="en-GB" sz="1800" b="0" dirty="0" smtClean="0"/>
              <a:t>Identity network of </a:t>
            </a:r>
            <a:r>
              <a:rPr lang="en-GB" sz="1800" dirty="0" smtClean="0">
                <a:solidFill>
                  <a:srgbClr val="C00000"/>
                </a:solidFill>
              </a:rPr>
              <a:t>331M </a:t>
            </a:r>
            <a:r>
              <a:rPr lang="en-GB" sz="1800" b="0" dirty="0" smtClean="0"/>
              <a:t>edges and </a:t>
            </a:r>
            <a:r>
              <a:rPr lang="en-GB" sz="1800" dirty="0" smtClean="0">
                <a:solidFill>
                  <a:srgbClr val="C00000"/>
                </a:solidFill>
              </a:rPr>
              <a:t>179M</a:t>
            </a:r>
            <a:r>
              <a:rPr lang="en-GB" sz="1800" b="0" dirty="0" smtClean="0"/>
              <a:t> nodes: after removing symmetric and reflexive links. </a:t>
            </a:r>
          </a:p>
          <a:p>
            <a:pPr marL="342900" indent="-342900">
              <a:buFont typeface="Wingdings" charset="2"/>
              <a:buChar char="§"/>
            </a:pPr>
            <a:endParaRPr lang="en-GB" sz="1800" b="0" dirty="0" smtClean="0"/>
          </a:p>
          <a:p>
            <a:endParaRPr lang="en-GB" sz="1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8" name="Picture 1027" descr="http://www.parascript.com/wp-content/uploads/2013/08/icon38Improvemen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383" y="189736"/>
            <a:ext cx="967171" cy="72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385329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9" name="TextBox 26"/>
          <p:cNvSpPr txBox="1"/>
          <p:nvPr/>
        </p:nvSpPr>
        <p:spPr>
          <a:xfrm>
            <a:off x="6314192" y="469186"/>
            <a:ext cx="2601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nb-NO" dirty="0" err="1" smtClean="0"/>
              <a:t>Raad</a:t>
            </a:r>
            <a:r>
              <a:rPr lang="nb-NO" dirty="0" smtClean="0"/>
              <a:t> </a:t>
            </a:r>
            <a:r>
              <a:rPr lang="nb-NO" i="1" dirty="0"/>
              <a:t>et al.</a:t>
            </a:r>
            <a:r>
              <a:rPr lang="nb-NO" dirty="0"/>
              <a:t>, </a:t>
            </a:r>
            <a:r>
              <a:rPr lang="nb-NO" dirty="0" smtClean="0"/>
              <a:t>2018, </a:t>
            </a:r>
            <a:r>
              <a:rPr lang="nb-NO" dirty="0" smtClean="0"/>
              <a:t>under </a:t>
            </a:r>
            <a:r>
              <a:rPr lang="nb-NO" dirty="0" err="1" smtClean="0"/>
              <a:t>review</a:t>
            </a:r>
            <a:r>
              <a:rPr lang="en-US" dirty="0" smtClean="0"/>
              <a:t>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7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4" name="Picture 2" descr="C:\Users\Joe\Desktop\PhD\Présentations\Images\communities-obam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49402"/>
            <a:ext cx="5257800" cy="478398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184728" y="1470268"/>
            <a:ext cx="6665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Barack </a:t>
            </a:r>
            <a:r>
              <a:rPr lang="fr-FR" sz="2000" b="1" dirty="0" err="1" smtClean="0"/>
              <a:t>Obama’s</a:t>
            </a:r>
            <a:r>
              <a:rPr lang="fr-FR" sz="2000" b="1" dirty="0"/>
              <a:t> </a:t>
            </a:r>
            <a:r>
              <a:rPr lang="fr-FR" sz="2000" b="1" dirty="0" err="1"/>
              <a:t>Equality</a:t>
            </a:r>
            <a:r>
              <a:rPr lang="fr-FR" sz="2000" b="1" dirty="0"/>
              <a:t> Set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4728" y="2440220"/>
            <a:ext cx="3174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DBpedia</a:t>
            </a:r>
            <a:r>
              <a:rPr lang="fr-FR" sz="1400" dirty="0"/>
              <a:t> </a:t>
            </a:r>
            <a:r>
              <a:rPr lang="fr-FR" sz="1400" dirty="0" err="1"/>
              <a:t>IRIs</a:t>
            </a:r>
            <a:r>
              <a:rPr lang="fr-FR" sz="1400" dirty="0"/>
              <a:t> </a:t>
            </a:r>
            <a:r>
              <a:rPr lang="fr-FR" sz="1400" dirty="0" err="1"/>
              <a:t>referring</a:t>
            </a:r>
            <a:r>
              <a:rPr lang="fr-FR" sz="1400" dirty="0"/>
              <a:t> to the </a:t>
            </a:r>
            <a:r>
              <a:rPr lang="fr-FR" sz="1400" dirty="0" err="1"/>
              <a:t>person</a:t>
            </a:r>
            <a:r>
              <a:rPr lang="fr-FR" sz="1400" dirty="0"/>
              <a:t> Obama in </a:t>
            </a:r>
            <a:r>
              <a:rPr lang="fr-FR" sz="1400" dirty="0" err="1"/>
              <a:t>different</a:t>
            </a:r>
            <a:r>
              <a:rPr lang="fr-FR" sz="1400" dirty="0"/>
              <a:t> </a:t>
            </a:r>
            <a:r>
              <a:rPr lang="fr-FR" sz="1400" dirty="0" err="1" smtClean="0"/>
              <a:t>languages</a:t>
            </a:r>
            <a:endParaRPr lang="fr-FR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586985" y="5218884"/>
            <a:ext cx="243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DBpedia</a:t>
            </a:r>
            <a:r>
              <a:rPr lang="fr-FR" sz="1400" dirty="0"/>
              <a:t> </a:t>
            </a:r>
            <a:r>
              <a:rPr lang="fr-FR" sz="1400" dirty="0" err="1"/>
              <a:t>IRIs</a:t>
            </a:r>
            <a:r>
              <a:rPr lang="fr-FR" sz="1400" dirty="0"/>
              <a:t> </a:t>
            </a:r>
            <a:r>
              <a:rPr lang="fr-FR" sz="1400" dirty="0" err="1"/>
              <a:t>referring</a:t>
            </a:r>
            <a:r>
              <a:rPr lang="fr-FR" sz="1400" dirty="0"/>
              <a:t> to the </a:t>
            </a:r>
            <a:r>
              <a:rPr lang="fr-FR" sz="1400" dirty="0" err="1"/>
              <a:t>person</a:t>
            </a:r>
            <a:r>
              <a:rPr lang="fr-FR" sz="1400" dirty="0"/>
              <a:t> Obama in </a:t>
            </a:r>
            <a:r>
              <a:rPr lang="fr-FR" sz="1400" dirty="0" err="1"/>
              <a:t>different</a:t>
            </a:r>
            <a:r>
              <a:rPr lang="fr-FR" sz="1400" dirty="0"/>
              <a:t> </a:t>
            </a:r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5270008"/>
            <a:ext cx="2701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IRIs</a:t>
            </a:r>
            <a:r>
              <a:rPr lang="fr-FR" sz="1400" dirty="0"/>
              <a:t> </a:t>
            </a:r>
            <a:r>
              <a:rPr lang="fr-FR" sz="1400" dirty="0" err="1"/>
              <a:t>referring</a:t>
            </a:r>
            <a:r>
              <a:rPr lang="fr-FR" sz="1400" dirty="0"/>
              <a:t> to the </a:t>
            </a:r>
            <a:r>
              <a:rPr lang="fr-FR" sz="1400" dirty="0" err="1"/>
              <a:t>presidency</a:t>
            </a:r>
            <a:r>
              <a:rPr lang="fr-FR" sz="1400" dirty="0"/>
              <a:t> and the Obama </a:t>
            </a:r>
            <a:r>
              <a:rPr lang="fr-FR" sz="1400" dirty="0" smtClean="0"/>
              <a:t>administration</a:t>
            </a:r>
            <a:endParaRPr lang="fr-FR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132379" y="2282169"/>
            <a:ext cx="2953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DBpedia</a:t>
            </a:r>
            <a:r>
              <a:rPr lang="fr-FR" sz="1400" dirty="0"/>
              <a:t> </a:t>
            </a:r>
            <a:r>
              <a:rPr lang="fr-FR" sz="1400" dirty="0" err="1"/>
              <a:t>IRIs</a:t>
            </a:r>
            <a:r>
              <a:rPr lang="fr-FR" sz="1400" dirty="0"/>
              <a:t> </a:t>
            </a:r>
            <a:r>
              <a:rPr lang="fr-FR" sz="1400" dirty="0" err="1"/>
              <a:t>referring</a:t>
            </a:r>
            <a:r>
              <a:rPr lang="fr-FR" sz="1400" dirty="0"/>
              <a:t> to the </a:t>
            </a:r>
            <a:r>
              <a:rPr lang="fr-FR" sz="1400" dirty="0" err="1"/>
              <a:t>person</a:t>
            </a:r>
            <a:r>
              <a:rPr lang="fr-FR" sz="1400" dirty="0"/>
              <a:t> Obama, </a:t>
            </a:r>
            <a:r>
              <a:rPr lang="fr-FR" sz="1400" dirty="0" err="1"/>
              <a:t>his</a:t>
            </a:r>
            <a:r>
              <a:rPr lang="fr-FR" sz="1400" dirty="0"/>
              <a:t> </a:t>
            </a:r>
            <a:r>
              <a:rPr lang="fr-FR" sz="1400" dirty="0" err="1"/>
              <a:t>senator</a:t>
            </a:r>
            <a:r>
              <a:rPr lang="fr-FR" sz="1400" dirty="0"/>
              <a:t> </a:t>
            </a:r>
            <a:r>
              <a:rPr lang="fr-FR" sz="1400" dirty="0" err="1" smtClean="0"/>
              <a:t>career</a:t>
            </a:r>
            <a:endParaRPr lang="fr-FR" sz="1400" dirty="0"/>
          </a:p>
        </p:txBody>
      </p:sp>
      <p:pic>
        <p:nvPicPr>
          <p:cNvPr id="14" name="Picture 1027" descr="http://www.parascript.com/wp-content/uploads/2013/08/icon38Improvement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383" y="189736"/>
            <a:ext cx="967171" cy="72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457198" y="152718"/>
            <a:ext cx="7391401" cy="137160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990000"/>
                </a:solidFill>
              </a:rPr>
              <a:t>Network based </a:t>
            </a:r>
            <a:br>
              <a:rPr lang="en-GB" dirty="0" smtClean="0">
                <a:solidFill>
                  <a:srgbClr val="990000"/>
                </a:solidFill>
              </a:rPr>
            </a:b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17" name="TextBox 26"/>
          <p:cNvSpPr txBox="1"/>
          <p:nvPr/>
        </p:nvSpPr>
        <p:spPr>
          <a:xfrm>
            <a:off x="6314192" y="469186"/>
            <a:ext cx="2601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nb-NO" dirty="0" err="1" smtClean="0"/>
              <a:t>Raad</a:t>
            </a:r>
            <a:r>
              <a:rPr lang="nb-NO" dirty="0" smtClean="0"/>
              <a:t> </a:t>
            </a:r>
            <a:r>
              <a:rPr lang="nb-NO" i="1" dirty="0"/>
              <a:t>et al.</a:t>
            </a:r>
            <a:r>
              <a:rPr lang="nb-NO" dirty="0"/>
              <a:t>, </a:t>
            </a:r>
            <a:r>
              <a:rPr lang="nb-NO" dirty="0" smtClean="0"/>
              <a:t>2018, </a:t>
            </a:r>
            <a:r>
              <a:rPr lang="nb-NO" dirty="0" smtClean="0"/>
              <a:t>under </a:t>
            </a:r>
            <a:r>
              <a:rPr lang="nb-NO" dirty="0" err="1" smtClean="0"/>
              <a:t>review</a:t>
            </a:r>
            <a:r>
              <a:rPr lang="en-US" dirty="0" smtClean="0"/>
              <a:t>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39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Joe\Desktop\PhD\Présentations\Images\communities-obam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49402"/>
            <a:ext cx="5257800" cy="478398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1801" y="2358652"/>
            <a:ext cx="2590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/>
              <a:t>Low</a:t>
            </a:r>
            <a:r>
              <a:rPr lang="fr-FR" sz="1600" dirty="0" smtClean="0"/>
              <a:t> </a:t>
            </a:r>
            <a:r>
              <a:rPr lang="fr-FR" sz="1600" dirty="0" err="1"/>
              <a:t>e</a:t>
            </a:r>
            <a:r>
              <a:rPr lang="fr-FR" sz="1600" dirty="0" err="1" smtClean="0"/>
              <a:t>rr</a:t>
            </a:r>
            <a:r>
              <a:rPr lang="fr-FR" sz="1600" dirty="0" smtClean="0"/>
              <a:t>(e) for the links of </a:t>
            </a:r>
            <a:r>
              <a:rPr lang="fr-FR" sz="1600" dirty="0" err="1" smtClean="0"/>
              <a:t>this</a:t>
            </a:r>
            <a:r>
              <a:rPr lang="fr-FR" sz="1600" dirty="0" smtClean="0"/>
              <a:t> </a:t>
            </a:r>
            <a:r>
              <a:rPr lang="fr-FR" sz="1600" dirty="0" err="1" smtClean="0"/>
              <a:t>community</a:t>
            </a:r>
            <a:endParaRPr lang="fr-FR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616183" y="5580624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Most of the links have </a:t>
            </a:r>
            <a:r>
              <a:rPr lang="fr-FR" sz="1600" dirty="0" err="1" smtClean="0"/>
              <a:t>err</a:t>
            </a:r>
            <a:r>
              <a:rPr lang="fr-FR" sz="1600" dirty="0" smtClean="0"/>
              <a:t> </a:t>
            </a:r>
            <a:r>
              <a:rPr lang="pt-BR" sz="1600" dirty="0" smtClean="0"/>
              <a:t>(e) </a:t>
            </a:r>
            <a:r>
              <a:rPr lang="fr-FR" sz="1600" dirty="0" smtClean="0"/>
              <a:t>= 0.9</a:t>
            </a:r>
            <a:endParaRPr lang="fr-FR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-89417" y="4729810"/>
            <a:ext cx="232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/>
              <a:t>Only</a:t>
            </a:r>
            <a:r>
              <a:rPr lang="fr-FR" sz="1600" dirty="0" smtClean="0"/>
              <a:t> </a:t>
            </a:r>
            <a:r>
              <a:rPr lang="fr-FR" sz="1600" dirty="0" err="1" smtClean="0"/>
              <a:t>these</a:t>
            </a:r>
            <a:r>
              <a:rPr lang="fr-FR" sz="1600" dirty="0" smtClean="0"/>
              <a:t> </a:t>
            </a:r>
            <a:r>
              <a:rPr lang="fr-FR" sz="1600" dirty="0" err="1" smtClean="0"/>
              <a:t>two</a:t>
            </a:r>
            <a:r>
              <a:rPr lang="fr-FR" sz="1600" dirty="0" smtClean="0"/>
              <a:t> links have </a:t>
            </a:r>
            <a:r>
              <a:rPr lang="fr-FR" sz="1600" dirty="0" err="1" smtClean="0"/>
              <a:t>err</a:t>
            </a:r>
            <a:r>
              <a:rPr lang="fr-FR" sz="1600" dirty="0" smtClean="0"/>
              <a:t>(e)= 1</a:t>
            </a:r>
            <a:endParaRPr lang="fr-FR" sz="1600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71688" y="4986339"/>
            <a:ext cx="1648895" cy="455662"/>
          </a:xfrm>
          <a:prstGeom prst="straightConnector1">
            <a:avLst/>
          </a:prstGeom>
          <a:ln w="28575">
            <a:solidFill>
              <a:srgbClr val="6200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955283" y="5399137"/>
            <a:ext cx="1765300" cy="181487"/>
          </a:xfrm>
          <a:prstGeom prst="straightConnector1">
            <a:avLst/>
          </a:prstGeom>
          <a:ln w="28575">
            <a:solidFill>
              <a:srgbClr val="6200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4728" y="1470268"/>
            <a:ext cx="6665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Barack </a:t>
            </a:r>
            <a:r>
              <a:rPr lang="fr-FR" sz="2000" b="1" dirty="0" err="1" smtClean="0"/>
              <a:t>Obama’s</a:t>
            </a:r>
            <a:r>
              <a:rPr lang="fr-FR" sz="2000" b="1" dirty="0"/>
              <a:t> </a:t>
            </a:r>
            <a:r>
              <a:rPr lang="fr-FR" sz="2000" b="1" dirty="0" err="1"/>
              <a:t>Equality</a:t>
            </a:r>
            <a:r>
              <a:rPr lang="fr-FR" sz="2000" b="1" dirty="0"/>
              <a:t> Set </a:t>
            </a:r>
          </a:p>
        </p:txBody>
      </p:sp>
      <p:pic>
        <p:nvPicPr>
          <p:cNvPr id="13" name="Picture 1027" descr="http://www.parascript.com/wp-content/uploads/2013/08/icon38Improvement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383" y="189736"/>
            <a:ext cx="967171" cy="72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457198" y="152718"/>
            <a:ext cx="7391401" cy="137160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990000"/>
                </a:solidFill>
              </a:rPr>
              <a:t>Network based </a:t>
            </a:r>
            <a:br>
              <a:rPr lang="en-GB" dirty="0" smtClean="0">
                <a:solidFill>
                  <a:srgbClr val="990000"/>
                </a:solidFill>
              </a:rPr>
            </a:b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18" name="TextBox 26"/>
          <p:cNvSpPr txBox="1"/>
          <p:nvPr/>
        </p:nvSpPr>
        <p:spPr>
          <a:xfrm>
            <a:off x="6314192" y="469186"/>
            <a:ext cx="2601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nb-NO" dirty="0" err="1" smtClean="0"/>
              <a:t>Raad</a:t>
            </a:r>
            <a:r>
              <a:rPr lang="nb-NO" dirty="0" smtClean="0"/>
              <a:t> </a:t>
            </a:r>
            <a:r>
              <a:rPr lang="nb-NO" i="1" dirty="0"/>
              <a:t>et al.</a:t>
            </a:r>
            <a:r>
              <a:rPr lang="nb-NO" dirty="0"/>
              <a:t>, </a:t>
            </a:r>
            <a:r>
              <a:rPr lang="nb-NO" dirty="0" smtClean="0"/>
              <a:t>2018, </a:t>
            </a:r>
            <a:r>
              <a:rPr lang="nb-NO" dirty="0" smtClean="0"/>
              <a:t>under </a:t>
            </a:r>
            <a:r>
              <a:rPr lang="nb-NO" dirty="0" err="1" smtClean="0"/>
              <a:t>review</a:t>
            </a:r>
            <a:r>
              <a:rPr lang="en-US" dirty="0" smtClean="0"/>
              <a:t>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85352" y="1556315"/>
            <a:ext cx="807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Precision on </a:t>
            </a:r>
            <a:r>
              <a:rPr lang="en-GB" b="1" dirty="0"/>
              <a:t>a randomly chosen </a:t>
            </a:r>
            <a:r>
              <a:rPr lang="en-GB" b="1" dirty="0" smtClean="0"/>
              <a:t>set identity links from LOD</a:t>
            </a:r>
            <a:endParaRPr lang="en-GB" b="1" dirty="0"/>
          </a:p>
        </p:txBody>
      </p:sp>
      <p:pic>
        <p:nvPicPr>
          <p:cNvPr id="5122" name="Picture 2" descr="C:\Users\Joe\Desktop\tablea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9" y="1925647"/>
            <a:ext cx="7930191" cy="21181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6409" y="4389740"/>
            <a:ext cx="85291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GB" b="1" dirty="0" smtClean="0">
                <a:solidFill>
                  <a:srgbClr val="C00000"/>
                </a:solidFill>
              </a:rPr>
              <a:t>Scales up </a:t>
            </a:r>
            <a:r>
              <a:rPr lang="en-GB" dirty="0" smtClean="0"/>
              <a:t>to a graph of </a:t>
            </a:r>
            <a:r>
              <a:rPr lang="en-GB" b="1" dirty="0" smtClean="0">
                <a:solidFill>
                  <a:srgbClr val="C00000"/>
                </a:solidFill>
              </a:rPr>
              <a:t>28.3 billion </a:t>
            </a:r>
            <a:r>
              <a:rPr lang="en-GB" dirty="0" smtClean="0"/>
              <a:t>triples: </a:t>
            </a:r>
            <a:r>
              <a:rPr lang="en-GB" b="1" dirty="0" smtClean="0"/>
              <a:t>12 hours </a:t>
            </a:r>
          </a:p>
          <a:p>
            <a:pPr marL="285750" indent="-285750">
              <a:buFont typeface="Wingdings" charset="2"/>
              <a:buChar char="§"/>
            </a:pPr>
            <a:endParaRPr lang="en-GB" dirty="0" smtClean="0"/>
          </a:p>
          <a:p>
            <a:pPr marL="285750" indent="-285750">
              <a:buFont typeface="Wingdings" charset="2"/>
              <a:buChar char="§"/>
            </a:pPr>
            <a:r>
              <a:rPr lang="en-GB" b="1" dirty="0" smtClean="0">
                <a:solidFill>
                  <a:srgbClr val="C00000"/>
                </a:solidFill>
              </a:rPr>
              <a:t>Validates correct </a:t>
            </a:r>
            <a:r>
              <a:rPr lang="en-GB" b="1" dirty="0" err="1" smtClean="0">
                <a:solidFill>
                  <a:srgbClr val="C00000"/>
                </a:solidFill>
              </a:rPr>
              <a:t>owl:sameAs</a:t>
            </a:r>
            <a:r>
              <a:rPr lang="en-GB" b="1" dirty="0" smtClean="0">
                <a:solidFill>
                  <a:srgbClr val="C00000"/>
                </a:solidFill>
              </a:rPr>
              <a:t> links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GB" dirty="0" smtClean="0"/>
              <a:t>100% of </a:t>
            </a:r>
            <a:r>
              <a:rPr lang="en-GB" dirty="0" err="1" smtClean="0"/>
              <a:t>owl:sameAs</a:t>
            </a:r>
            <a:r>
              <a:rPr lang="en-GB" dirty="0" smtClean="0"/>
              <a:t> with an </a:t>
            </a:r>
            <a:r>
              <a:rPr lang="en-GB" b="1" dirty="0" smtClean="0"/>
              <a:t>erroneousness degree &lt;0.4 </a:t>
            </a:r>
            <a:r>
              <a:rPr lang="en-GB" dirty="0" smtClean="0"/>
              <a:t>are correct</a:t>
            </a:r>
          </a:p>
          <a:p>
            <a:pPr marL="285750" indent="-285750">
              <a:buFont typeface="Wingdings" charset="2"/>
              <a:buChar char="§"/>
            </a:pPr>
            <a:endParaRPr lang="en-GB" dirty="0" smtClean="0"/>
          </a:p>
          <a:p>
            <a:pPr marL="285750" indent="-285750">
              <a:buFont typeface="Wingdings" charset="2"/>
              <a:buChar char="§"/>
            </a:pPr>
            <a:r>
              <a:rPr lang="en-GB" dirty="0" smtClean="0"/>
              <a:t>Can </a:t>
            </a:r>
            <a:r>
              <a:rPr lang="en-GB" b="1" dirty="0" smtClean="0">
                <a:solidFill>
                  <a:srgbClr val="C00000"/>
                </a:solidFill>
              </a:rPr>
              <a:t>invalidate a large set of owl: </a:t>
            </a:r>
            <a:r>
              <a:rPr lang="en-GB" b="1" dirty="0" err="1" smtClean="0">
                <a:solidFill>
                  <a:srgbClr val="C00000"/>
                </a:solidFill>
              </a:rPr>
              <a:t>sameAs</a:t>
            </a:r>
            <a:r>
              <a:rPr lang="en-GB" b="1" dirty="0" smtClean="0">
                <a:solidFill>
                  <a:srgbClr val="C00000"/>
                </a:solidFill>
              </a:rPr>
              <a:t> links </a:t>
            </a:r>
            <a:r>
              <a:rPr lang="en-GB" dirty="0" smtClean="0"/>
              <a:t>on the LOD: 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GB" b="1" dirty="0" smtClean="0"/>
              <a:t>1.26M </a:t>
            </a:r>
            <a:r>
              <a:rPr lang="en-GB" dirty="0" err="1" smtClean="0"/>
              <a:t>owl:sameAs</a:t>
            </a:r>
            <a:r>
              <a:rPr lang="en-GB" dirty="0" smtClean="0"/>
              <a:t> have an </a:t>
            </a:r>
            <a:r>
              <a:rPr lang="en-GB" b="1" dirty="0"/>
              <a:t>erroneousness degree </a:t>
            </a:r>
            <a:r>
              <a:rPr lang="en-GB" dirty="0" smtClean="0"/>
              <a:t>in [0.99, 1]</a:t>
            </a:r>
            <a:endParaRPr lang="en-GB" dirty="0"/>
          </a:p>
        </p:txBody>
      </p:sp>
      <p:sp>
        <p:nvSpPr>
          <p:cNvPr id="8" name="Oval 7"/>
          <p:cNvSpPr/>
          <p:nvPr/>
        </p:nvSpPr>
        <p:spPr>
          <a:xfrm>
            <a:off x="6398405" y="2584040"/>
            <a:ext cx="469515" cy="516348"/>
          </a:xfrm>
          <a:prstGeom prst="ellipse">
            <a:avLst/>
          </a:prstGeom>
          <a:noFill/>
          <a:ln>
            <a:solidFill>
              <a:srgbClr val="620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1027" descr="http://www.parascript.com/wp-content/uploads/2013/08/icon38Improvement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383" y="189736"/>
            <a:ext cx="967171" cy="72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457198" y="152718"/>
            <a:ext cx="7391401" cy="137160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990000"/>
                </a:solidFill>
              </a:rPr>
              <a:t>Network based </a:t>
            </a:r>
            <a:br>
              <a:rPr lang="en-GB" dirty="0" smtClean="0">
                <a:solidFill>
                  <a:srgbClr val="990000"/>
                </a:solidFill>
              </a:rPr>
            </a:br>
            <a:endParaRPr lang="en-GB" dirty="0">
              <a:solidFill>
                <a:srgbClr val="990000"/>
              </a:solidFill>
            </a:endParaRPr>
          </a:p>
        </p:txBody>
      </p:sp>
      <p:sp>
        <p:nvSpPr>
          <p:cNvPr id="13" name="TextBox 26"/>
          <p:cNvSpPr txBox="1"/>
          <p:nvPr/>
        </p:nvSpPr>
        <p:spPr>
          <a:xfrm>
            <a:off x="6314192" y="469186"/>
            <a:ext cx="2601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nb-NO" dirty="0" err="1" smtClean="0"/>
              <a:t>Raad</a:t>
            </a:r>
            <a:r>
              <a:rPr lang="nb-NO" dirty="0" smtClean="0"/>
              <a:t> </a:t>
            </a:r>
            <a:r>
              <a:rPr lang="nb-NO" i="1" dirty="0"/>
              <a:t>et al.</a:t>
            </a:r>
            <a:r>
              <a:rPr lang="nb-NO" dirty="0"/>
              <a:t>, </a:t>
            </a:r>
            <a:r>
              <a:rPr lang="nb-NO" dirty="0" smtClean="0"/>
              <a:t>2018, </a:t>
            </a:r>
            <a:r>
              <a:rPr lang="nb-NO" dirty="0" smtClean="0"/>
              <a:t>under </a:t>
            </a:r>
            <a:r>
              <a:rPr lang="nb-NO" dirty="0" err="1" smtClean="0"/>
              <a:t>review</a:t>
            </a:r>
            <a:r>
              <a:rPr lang="en-US" dirty="0" smtClean="0"/>
              <a:t>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11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 txBox="1">
            <a:spLocks/>
          </p:cNvSpPr>
          <p:nvPr/>
        </p:nvSpPr>
        <p:spPr>
          <a:xfrm>
            <a:off x="304801" y="1357923"/>
            <a:ext cx="5554288" cy="49420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charset="2"/>
              <a:buChar char="§"/>
            </a:pPr>
            <a:r>
              <a:rPr lang="fr-FR" sz="1800" b="0" dirty="0" smtClean="0"/>
              <a:t>In </a:t>
            </a:r>
            <a:r>
              <a:rPr lang="fr-FR" sz="1800" b="0" dirty="0" smtClean="0">
                <a:solidFill>
                  <a:srgbClr val="C00000"/>
                </a:solidFill>
              </a:rPr>
              <a:t>[</a:t>
            </a:r>
            <a:r>
              <a:rPr lang="fr-FR" sz="1800" b="0" dirty="0" err="1" smtClean="0">
                <a:solidFill>
                  <a:srgbClr val="C00000"/>
                </a:solidFill>
              </a:rPr>
              <a:t>Jaffri</a:t>
            </a:r>
            <a:r>
              <a:rPr lang="fr-FR" sz="1800" b="0" dirty="0" smtClean="0">
                <a:solidFill>
                  <a:srgbClr val="C00000"/>
                </a:solidFill>
              </a:rPr>
              <a:t> et al., 2008], </a:t>
            </a:r>
            <a:r>
              <a:rPr lang="fr-FR" sz="1800" b="0" dirty="0" smtClean="0"/>
              <a:t>the </a:t>
            </a:r>
            <a:r>
              <a:rPr lang="fr-FR" sz="1800" b="0" dirty="0" err="1" smtClean="0"/>
              <a:t>authors</a:t>
            </a:r>
            <a:r>
              <a:rPr lang="fr-FR" sz="1800" b="0" dirty="0" smtClean="0"/>
              <a:t> </a:t>
            </a:r>
            <a:r>
              <a:rPr lang="fr-FR" sz="1800" b="0" dirty="0" err="1" smtClean="0"/>
              <a:t>discuss</a:t>
            </a:r>
            <a:r>
              <a:rPr lang="fr-FR" sz="1800" b="0" dirty="0" smtClean="0"/>
              <a:t> how </a:t>
            </a:r>
            <a:r>
              <a:rPr lang="fr-FR" sz="1800" b="0" dirty="0" err="1" smtClean="0"/>
              <a:t>erroneous</a:t>
            </a:r>
            <a:r>
              <a:rPr lang="fr-FR" sz="1800" b="0" dirty="0" smtClean="0"/>
              <a:t> use of </a:t>
            </a:r>
            <a:r>
              <a:rPr lang="fr-FR" sz="1800" b="0" dirty="0" err="1" smtClean="0"/>
              <a:t>owl:sameAs</a:t>
            </a:r>
            <a:r>
              <a:rPr lang="fr-FR" sz="1800" b="0" dirty="0" smtClean="0"/>
              <a:t> in the </a:t>
            </a:r>
            <a:r>
              <a:rPr lang="fr-FR" sz="1800" b="0" dirty="0" err="1" smtClean="0"/>
              <a:t>interlinking</a:t>
            </a:r>
            <a:r>
              <a:rPr lang="fr-FR" sz="1800" b="0" dirty="0" smtClean="0"/>
              <a:t> of the </a:t>
            </a:r>
            <a:r>
              <a:rPr lang="fr-FR" sz="1800" b="0" dirty="0" err="1" smtClean="0"/>
              <a:t>DBpedia</a:t>
            </a:r>
            <a:r>
              <a:rPr lang="fr-FR" sz="1800" b="0" dirty="0" smtClean="0"/>
              <a:t> and DBLP </a:t>
            </a:r>
            <a:r>
              <a:rPr lang="fr-FR" sz="1800" b="0" dirty="0" err="1" smtClean="0"/>
              <a:t>datasets</a:t>
            </a:r>
            <a:r>
              <a:rPr lang="fr-FR" sz="1800" b="0" dirty="0" smtClean="0"/>
              <a:t> has </a:t>
            </a:r>
            <a:r>
              <a:rPr lang="fr-FR" sz="1800" b="0" dirty="0" err="1" smtClean="0"/>
              <a:t>resulted</a:t>
            </a:r>
            <a:r>
              <a:rPr lang="fr-FR" sz="1800" b="0" dirty="0" smtClean="0"/>
              <a:t> in publications </a:t>
            </a:r>
            <a:r>
              <a:rPr lang="fr-FR" sz="1800" b="0" dirty="0" err="1" smtClean="0"/>
              <a:t>becoming</a:t>
            </a:r>
            <a:r>
              <a:rPr lang="fr-FR" sz="1800" b="0" dirty="0" smtClean="0"/>
              <a:t> </a:t>
            </a:r>
            <a:r>
              <a:rPr lang="fr-FR" sz="1800" b="0" dirty="0" err="1" smtClean="0"/>
              <a:t>incorrectly</a:t>
            </a:r>
            <a:r>
              <a:rPr lang="fr-FR" sz="1800" b="0" dirty="0" smtClean="0"/>
              <a:t> </a:t>
            </a:r>
            <a:r>
              <a:rPr lang="fr-FR" sz="1800" b="0" dirty="0" err="1" smtClean="0"/>
              <a:t>assigned</a:t>
            </a:r>
            <a:r>
              <a:rPr lang="fr-FR" sz="1800" b="0" dirty="0" smtClean="0"/>
              <a:t> to </a:t>
            </a:r>
            <a:r>
              <a:rPr lang="fr-FR" sz="1800" b="0" dirty="0" err="1" smtClean="0"/>
              <a:t>different</a:t>
            </a:r>
            <a:r>
              <a:rPr lang="fr-FR" sz="1800" b="0" dirty="0" smtClean="0"/>
              <a:t> </a:t>
            </a:r>
            <a:r>
              <a:rPr lang="fr-FR" sz="1800" b="0" dirty="0" err="1" smtClean="0"/>
              <a:t>authors</a:t>
            </a:r>
            <a:r>
              <a:rPr lang="fr-FR" sz="1800" b="0" dirty="0" smtClean="0"/>
              <a:t>.</a:t>
            </a:r>
          </a:p>
          <a:p>
            <a:pPr marL="342900" indent="-342900" algn="just">
              <a:buFont typeface="Wingdings" charset="2"/>
              <a:buChar char="§"/>
            </a:pPr>
            <a:endParaRPr lang="fr-FR" sz="1800" b="0" dirty="0" smtClean="0"/>
          </a:p>
          <a:p>
            <a:pPr marL="342900" indent="-342900" algn="just">
              <a:buFont typeface="Wingdings" charset="2"/>
              <a:buChar char="§"/>
            </a:pPr>
            <a:r>
              <a:rPr lang="fr-FR" sz="1800" b="0" dirty="0" smtClean="0">
                <a:solidFill>
                  <a:srgbClr val="C00000"/>
                </a:solidFill>
              </a:rPr>
              <a:t>[</a:t>
            </a:r>
            <a:r>
              <a:rPr lang="fr-FR" sz="1800" b="0" dirty="0" err="1" smtClean="0">
                <a:solidFill>
                  <a:srgbClr val="C00000"/>
                </a:solidFill>
              </a:rPr>
              <a:t>Halpin</a:t>
            </a:r>
            <a:r>
              <a:rPr lang="fr-FR" sz="1800" b="0" dirty="0" smtClean="0">
                <a:solidFill>
                  <a:srgbClr val="C00000"/>
                </a:solidFill>
              </a:rPr>
              <a:t> et al. 2010] </a:t>
            </a:r>
            <a:r>
              <a:rPr lang="fr-FR" sz="1800" b="0" dirty="0" err="1" smtClean="0"/>
              <a:t>showed</a:t>
            </a:r>
            <a:r>
              <a:rPr lang="fr-FR" sz="1800" b="0" dirty="0" smtClean="0"/>
              <a:t> </a:t>
            </a:r>
            <a:r>
              <a:rPr lang="fr-FR" sz="1800" b="0" dirty="0" err="1" smtClean="0"/>
              <a:t>that</a:t>
            </a:r>
            <a:r>
              <a:rPr lang="fr-FR" sz="1800" b="0" dirty="0" smtClean="0"/>
              <a:t> </a:t>
            </a:r>
            <a:r>
              <a:rPr lang="fr-FR" sz="1800" b="0" dirty="0" smtClean="0">
                <a:solidFill>
                  <a:srgbClr val="C00000"/>
                </a:solidFill>
              </a:rPr>
              <a:t>37% </a:t>
            </a:r>
            <a:r>
              <a:rPr lang="fr-FR" sz="1800" b="0" dirty="0" smtClean="0"/>
              <a:t>of </a:t>
            </a:r>
            <a:r>
              <a:rPr lang="fr-FR" sz="1800" b="0" dirty="0" err="1" smtClean="0">
                <a:solidFill>
                  <a:srgbClr val="C00000"/>
                </a:solidFill>
              </a:rPr>
              <a:t>owl:sameAs</a:t>
            </a:r>
            <a:r>
              <a:rPr lang="fr-FR" sz="1800" b="0" dirty="0" smtClean="0">
                <a:solidFill>
                  <a:srgbClr val="C00000"/>
                </a:solidFill>
              </a:rPr>
              <a:t> </a:t>
            </a:r>
            <a:r>
              <a:rPr lang="fr-FR" sz="1800" b="0" dirty="0" smtClean="0"/>
              <a:t>links </a:t>
            </a:r>
            <a:r>
              <a:rPr lang="fr-FR" sz="1800" b="0" dirty="0" err="1" smtClean="0"/>
              <a:t>randomly</a:t>
            </a:r>
            <a:r>
              <a:rPr lang="fr-FR" sz="1800" b="0" dirty="0" smtClean="0"/>
              <a:t> </a:t>
            </a:r>
            <a:r>
              <a:rPr lang="fr-FR" sz="1800" b="0" dirty="0" err="1" smtClean="0"/>
              <a:t>selected</a:t>
            </a:r>
            <a:r>
              <a:rPr lang="fr-FR" sz="1800" b="0" dirty="0" smtClean="0"/>
              <a:t> </a:t>
            </a:r>
            <a:r>
              <a:rPr lang="fr-FR" sz="1800" b="0" dirty="0" err="1" smtClean="0"/>
              <a:t>among</a:t>
            </a:r>
            <a:r>
              <a:rPr lang="fr-FR" sz="1800" b="0" dirty="0" smtClean="0"/>
              <a:t> 250 </a:t>
            </a:r>
            <a:r>
              <a:rPr lang="fr-FR" sz="1800" b="0" dirty="0" err="1" smtClean="0"/>
              <a:t>identity</a:t>
            </a:r>
            <a:r>
              <a:rPr lang="fr-FR" sz="1800" b="0" dirty="0" smtClean="0"/>
              <a:t> links </a:t>
            </a:r>
            <a:r>
              <a:rPr lang="fr-FR" sz="1800" b="0" dirty="0" err="1" smtClean="0"/>
              <a:t>between</a:t>
            </a:r>
            <a:r>
              <a:rPr lang="fr-FR" sz="1800" b="0" dirty="0" smtClean="0"/>
              <a:t> books </a:t>
            </a:r>
            <a:r>
              <a:rPr lang="fr-FR" sz="1800" b="0" dirty="0" err="1" smtClean="0"/>
              <a:t>were</a:t>
            </a:r>
            <a:r>
              <a:rPr lang="fr-FR" sz="1800" b="0" dirty="0" smtClean="0"/>
              <a:t> incorrect.</a:t>
            </a:r>
          </a:p>
          <a:p>
            <a:pPr marL="342900" indent="-342900" algn="just">
              <a:buFont typeface="Wingdings" charset="2"/>
              <a:buChar char="§"/>
            </a:pPr>
            <a:endParaRPr lang="fr-FR" sz="1800" b="0" dirty="0" smtClean="0">
              <a:ea typeface="Arial" charset="0"/>
              <a:cs typeface="Arial" charset="0"/>
              <a:sym typeface="Wingdings"/>
            </a:endParaRPr>
          </a:p>
          <a:p>
            <a:pPr marL="342900" indent="-342900" algn="just">
              <a:buFont typeface="Wingdings" charset="2"/>
              <a:buChar char="§"/>
            </a:pPr>
            <a:r>
              <a:rPr lang="fr-FR" sz="1800" b="0" dirty="0" err="1">
                <a:solidFill>
                  <a:srgbClr val="C00000"/>
                </a:solidFill>
                <a:ea typeface="Arial" charset="0"/>
                <a:cs typeface="Arial" charset="0"/>
                <a:sym typeface="Wingdings"/>
              </a:rPr>
              <a:t>Automatic</a:t>
            </a:r>
            <a:r>
              <a:rPr lang="fr-FR" sz="1800" b="0" dirty="0">
                <a:solidFill>
                  <a:srgbClr val="C00000"/>
                </a:solidFill>
                <a:ea typeface="Arial" charset="0"/>
                <a:cs typeface="Arial" charset="0"/>
                <a:sym typeface="Wingdings"/>
              </a:rPr>
              <a:t> data </a:t>
            </a:r>
            <a:r>
              <a:rPr lang="fr-FR" sz="1800" b="0" dirty="0" err="1">
                <a:solidFill>
                  <a:srgbClr val="C00000"/>
                </a:solidFill>
                <a:ea typeface="Arial" charset="0"/>
                <a:cs typeface="Arial" charset="0"/>
                <a:sym typeface="Wingdings"/>
              </a:rPr>
              <a:t>linking</a:t>
            </a:r>
            <a:r>
              <a:rPr lang="fr-FR" sz="1800" b="0" dirty="0">
                <a:solidFill>
                  <a:srgbClr val="C00000"/>
                </a:solidFill>
                <a:ea typeface="Arial" charset="0"/>
                <a:cs typeface="Arial" charset="0"/>
                <a:sym typeface="Wingdings"/>
              </a:rPr>
              <a:t> </a:t>
            </a:r>
            <a:r>
              <a:rPr lang="fr-FR" sz="1800" b="0" dirty="0" err="1">
                <a:ea typeface="Arial" charset="0"/>
                <a:cs typeface="Arial" charset="0"/>
                <a:sym typeface="Wingdings"/>
              </a:rPr>
              <a:t>tools</a:t>
            </a:r>
            <a:r>
              <a:rPr lang="fr-FR" sz="1800" b="0" dirty="0">
                <a:ea typeface="Arial" charset="0"/>
                <a:cs typeface="Arial" charset="0"/>
                <a:sym typeface="Wingdings"/>
              </a:rPr>
              <a:t> do not </a:t>
            </a:r>
            <a:r>
              <a:rPr lang="fr-FR" sz="1800" b="0" dirty="0" err="1">
                <a:ea typeface="Arial" charset="0"/>
                <a:cs typeface="Arial" charset="0"/>
                <a:sym typeface="Wingdings"/>
              </a:rPr>
              <a:t>guarantee</a:t>
            </a:r>
            <a:r>
              <a:rPr lang="fr-FR" sz="1800" b="0" dirty="0">
                <a:ea typeface="Arial" charset="0"/>
                <a:cs typeface="Arial" charset="0"/>
                <a:sym typeface="Wingdings"/>
              </a:rPr>
              <a:t> 100% </a:t>
            </a:r>
            <a:r>
              <a:rPr lang="fr-FR" sz="1800" b="0" dirty="0" err="1">
                <a:ea typeface="Arial" charset="0"/>
                <a:cs typeface="Arial" charset="0"/>
                <a:sym typeface="Wingdings"/>
              </a:rPr>
              <a:t>precision</a:t>
            </a:r>
            <a:r>
              <a:rPr lang="fr-FR" sz="1800" b="0" dirty="0">
                <a:ea typeface="Arial" charset="0"/>
                <a:cs typeface="Arial" charset="0"/>
                <a:sym typeface="Wingdings"/>
              </a:rPr>
              <a:t>, </a:t>
            </a:r>
            <a:r>
              <a:rPr lang="fr-FR" sz="1800" b="0" dirty="0" err="1">
                <a:ea typeface="Arial" charset="0"/>
                <a:cs typeface="Arial" charset="0"/>
                <a:sym typeface="Wingdings"/>
              </a:rPr>
              <a:t>because</a:t>
            </a:r>
            <a:r>
              <a:rPr lang="fr-FR" sz="1800" b="0" dirty="0">
                <a:ea typeface="Arial" charset="0"/>
                <a:cs typeface="Arial" charset="0"/>
                <a:sym typeface="Wingdings"/>
              </a:rPr>
              <a:t> of: </a:t>
            </a:r>
          </a:p>
          <a:p>
            <a:pPr marL="742950" lvl="1" indent="-285750" algn="just">
              <a:buFont typeface="Wingdings" charset="2"/>
              <a:buChar char="§"/>
            </a:pPr>
            <a:r>
              <a:rPr lang="fr-FR" sz="1800" dirty="0" err="1">
                <a:ea typeface="Arial" charset="0"/>
                <a:cs typeface="Arial" charset="0"/>
                <a:sym typeface="Wingdings"/>
              </a:rPr>
              <a:t>Errors</a:t>
            </a:r>
            <a:r>
              <a:rPr lang="fr-FR" sz="1800" dirty="0">
                <a:ea typeface="Arial" charset="0"/>
                <a:cs typeface="Arial" charset="0"/>
                <a:sym typeface="Wingdings"/>
              </a:rPr>
              <a:t>, </a:t>
            </a:r>
            <a:r>
              <a:rPr lang="fr-FR" sz="1800" dirty="0" err="1">
                <a:ea typeface="Arial" charset="0"/>
                <a:cs typeface="Arial" charset="0"/>
                <a:sym typeface="Wingdings"/>
              </a:rPr>
              <a:t>missing</a:t>
            </a:r>
            <a:r>
              <a:rPr lang="fr-FR" sz="1800" dirty="0">
                <a:ea typeface="Arial" charset="0"/>
                <a:cs typeface="Arial" charset="0"/>
                <a:sym typeface="Wingdings"/>
              </a:rPr>
              <a:t> information, data </a:t>
            </a:r>
            <a:r>
              <a:rPr lang="fr-FR" sz="1800" dirty="0" err="1">
                <a:ea typeface="Arial" charset="0"/>
                <a:cs typeface="Arial" charset="0"/>
                <a:sym typeface="Wingdings"/>
              </a:rPr>
              <a:t>freshness</a:t>
            </a:r>
            <a:r>
              <a:rPr lang="fr-FR" sz="1800" dirty="0">
                <a:ea typeface="Arial" charset="0"/>
                <a:cs typeface="Arial" charset="0"/>
                <a:sym typeface="Wingdings"/>
              </a:rPr>
              <a:t>, etc.</a:t>
            </a:r>
          </a:p>
          <a:p>
            <a:pPr marL="342900" indent="-342900" algn="just">
              <a:buFont typeface="Wingdings" charset="2"/>
              <a:buChar char="§"/>
            </a:pPr>
            <a:endParaRPr lang="fr-FR" sz="1800" b="0" dirty="0">
              <a:solidFill>
                <a:srgbClr val="C00000"/>
              </a:solidFill>
            </a:endParaRPr>
          </a:p>
          <a:p>
            <a:pPr marL="342900" indent="-342900" algn="just">
              <a:buFont typeface="Wingdings" charset="2"/>
              <a:buChar char="§"/>
            </a:pPr>
            <a:endParaRPr lang="fr-FR" sz="1800" b="0" dirty="0" smtClean="0">
              <a:ea typeface="Arial" charset="0"/>
              <a:cs typeface="Arial" charset="0"/>
            </a:endParaRPr>
          </a:p>
        </p:txBody>
      </p:sp>
      <p:sp>
        <p:nvSpPr>
          <p:cNvPr id="4" name="Titre 3"/>
          <p:cNvSpPr txBox="1">
            <a:spLocks/>
          </p:cNvSpPr>
          <p:nvPr/>
        </p:nvSpPr>
        <p:spPr>
          <a:xfrm>
            <a:off x="583986" y="646668"/>
            <a:ext cx="7671013" cy="70660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Identity problem</a:t>
            </a:r>
            <a:endParaRPr lang="en-GB" dirty="0"/>
          </a:p>
        </p:txBody>
      </p:sp>
      <p:grpSp>
        <p:nvGrpSpPr>
          <p:cNvPr id="29" name="Group 28"/>
          <p:cNvGrpSpPr/>
          <p:nvPr/>
        </p:nvGrpSpPr>
        <p:grpSpPr>
          <a:xfrm>
            <a:off x="6138274" y="1353275"/>
            <a:ext cx="2662079" cy="4588832"/>
            <a:chOff x="5872105" y="1353275"/>
            <a:chExt cx="2662079" cy="4588832"/>
          </a:xfrm>
        </p:grpSpPr>
        <p:sp>
          <p:nvSpPr>
            <p:cNvPr id="6" name="Oval 3"/>
            <p:cNvSpPr/>
            <p:nvPr/>
          </p:nvSpPr>
          <p:spPr>
            <a:xfrm>
              <a:off x="5942877" y="1844442"/>
              <a:ext cx="602756" cy="5534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t-IT" sz="1600"/>
                <a:t>b</a:t>
              </a:r>
              <a:r>
                <a:rPr lang="it-IT" sz="1600" baseline="-25000" smtClean="0"/>
                <a:t>1</a:t>
              </a:r>
              <a:endParaRPr lang="en-US" sz="1600" baseline="-25000"/>
            </a:p>
          </p:txBody>
        </p:sp>
        <p:sp>
          <p:nvSpPr>
            <p:cNvPr id="7" name="Oval 36"/>
            <p:cNvSpPr/>
            <p:nvPr/>
          </p:nvSpPr>
          <p:spPr>
            <a:xfrm>
              <a:off x="7358253" y="1844441"/>
              <a:ext cx="602756" cy="5534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t-IT" sz="1600"/>
                <a:t>b</a:t>
              </a:r>
              <a:r>
                <a:rPr lang="it-IT" sz="1600" baseline="-25000" smtClean="0"/>
                <a:t>2</a:t>
              </a:r>
              <a:endParaRPr lang="en-US" sz="1600" baseline="-25000"/>
            </a:p>
          </p:txBody>
        </p:sp>
        <p:cxnSp>
          <p:nvCxnSpPr>
            <p:cNvPr id="8" name="Curved Connector 5"/>
            <p:cNvCxnSpPr/>
            <p:nvPr/>
          </p:nvCxnSpPr>
          <p:spPr>
            <a:xfrm rot="5400000" flipH="1" flipV="1">
              <a:off x="6951943" y="1430905"/>
              <a:ext cx="1" cy="989164"/>
            </a:xfrm>
            <a:prstGeom prst="curvedConnector3">
              <a:avLst>
                <a:gd name="adj1" fmla="val 309646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548288" y="1353275"/>
              <a:ext cx="13831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it-IT" sz="1600" smtClean="0"/>
                <a:t>owl:sameAs</a:t>
              </a:r>
              <a:endParaRPr lang="en-US" sz="1600"/>
            </a:p>
          </p:txBody>
        </p:sp>
        <p:sp>
          <p:nvSpPr>
            <p:cNvPr id="10" name="Oval 43"/>
            <p:cNvSpPr/>
            <p:nvPr/>
          </p:nvSpPr>
          <p:spPr>
            <a:xfrm>
              <a:off x="6373572" y="2992473"/>
              <a:ext cx="602756" cy="5534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t-IT" sz="1600"/>
                <a:t>b</a:t>
              </a:r>
              <a:r>
                <a:rPr lang="it-IT" sz="1600" baseline="-25000" smtClean="0"/>
                <a:t>4</a:t>
              </a:r>
              <a:endParaRPr lang="en-US" sz="1600" baseline="-25000"/>
            </a:p>
          </p:txBody>
        </p:sp>
        <p:sp>
          <p:nvSpPr>
            <p:cNvPr id="11" name="Oval 44"/>
            <p:cNvSpPr/>
            <p:nvPr/>
          </p:nvSpPr>
          <p:spPr>
            <a:xfrm>
              <a:off x="7763549" y="2992472"/>
              <a:ext cx="602756" cy="5534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t-IT" sz="1600"/>
                <a:t>b</a:t>
              </a:r>
              <a:r>
                <a:rPr lang="it-IT" sz="1600" baseline="-25000" smtClean="0"/>
                <a:t>3</a:t>
              </a:r>
              <a:endParaRPr lang="en-US" sz="1600" baseline="-25000"/>
            </a:p>
          </p:txBody>
        </p:sp>
        <p:cxnSp>
          <p:nvCxnSpPr>
            <p:cNvPr id="12" name="Curved Connector 45"/>
            <p:cNvCxnSpPr/>
            <p:nvPr/>
          </p:nvCxnSpPr>
          <p:spPr>
            <a:xfrm rot="5400000" flipH="1" flipV="1">
              <a:off x="7357238" y="2578936"/>
              <a:ext cx="1" cy="989165"/>
            </a:xfrm>
            <a:prstGeom prst="curvedConnector3">
              <a:avLst>
                <a:gd name="adj1" fmla="val 309646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46"/>
            <p:cNvSpPr txBox="1"/>
            <p:nvPr/>
          </p:nvSpPr>
          <p:spPr>
            <a:xfrm>
              <a:off x="6700910" y="2501306"/>
              <a:ext cx="14927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it-IT" sz="1600" smtClean="0"/>
                <a:t>owl:sameAs</a:t>
              </a:r>
              <a:endParaRPr lang="en-US" sz="1600"/>
            </a:p>
          </p:txBody>
        </p:sp>
        <p:sp>
          <p:nvSpPr>
            <p:cNvPr id="14" name="Oval 47"/>
            <p:cNvSpPr/>
            <p:nvPr/>
          </p:nvSpPr>
          <p:spPr>
            <a:xfrm>
              <a:off x="5872105" y="4193798"/>
              <a:ext cx="602756" cy="5534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t-IT" sz="1600"/>
                <a:t>b</a:t>
              </a:r>
              <a:r>
                <a:rPr lang="it-IT" sz="1600" baseline="-25000" smtClean="0"/>
                <a:t>1</a:t>
              </a:r>
              <a:endParaRPr lang="en-US" sz="1600" baseline="-25000"/>
            </a:p>
          </p:txBody>
        </p:sp>
        <p:sp>
          <p:nvSpPr>
            <p:cNvPr id="15" name="Oval 48"/>
            <p:cNvSpPr/>
            <p:nvPr/>
          </p:nvSpPr>
          <p:spPr>
            <a:xfrm>
              <a:off x="7287481" y="4193797"/>
              <a:ext cx="602756" cy="5534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t-IT" sz="1600"/>
                <a:t>b</a:t>
              </a:r>
              <a:r>
                <a:rPr lang="it-IT" sz="1600" baseline="-25000" smtClean="0"/>
                <a:t>5</a:t>
              </a:r>
              <a:endParaRPr lang="en-US" sz="1600" baseline="-25000"/>
            </a:p>
          </p:txBody>
        </p:sp>
        <p:cxnSp>
          <p:nvCxnSpPr>
            <p:cNvPr id="16" name="Curved Connector 49"/>
            <p:cNvCxnSpPr/>
            <p:nvPr/>
          </p:nvCxnSpPr>
          <p:spPr>
            <a:xfrm rot="5400000" flipH="1" flipV="1">
              <a:off x="6881171" y="3780261"/>
              <a:ext cx="1" cy="989164"/>
            </a:xfrm>
            <a:prstGeom prst="curvedConnector3">
              <a:avLst>
                <a:gd name="adj1" fmla="val 309646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50"/>
            <p:cNvSpPr txBox="1"/>
            <p:nvPr/>
          </p:nvSpPr>
          <p:spPr>
            <a:xfrm>
              <a:off x="6224842" y="3702631"/>
              <a:ext cx="1337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it-IT" sz="1600" smtClean="0"/>
                <a:t>owl:sameAs</a:t>
              </a:r>
              <a:endParaRPr lang="en-US" sz="1600"/>
            </a:p>
          </p:txBody>
        </p:sp>
        <p:sp>
          <p:nvSpPr>
            <p:cNvPr id="18" name="Oval 51"/>
            <p:cNvSpPr/>
            <p:nvPr/>
          </p:nvSpPr>
          <p:spPr>
            <a:xfrm>
              <a:off x="6516051" y="5388699"/>
              <a:ext cx="602756" cy="5534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t-IT" sz="1600"/>
                <a:t>b</a:t>
              </a:r>
              <a:r>
                <a:rPr lang="it-IT" sz="1600" baseline="-25000" smtClean="0"/>
                <a:t>5</a:t>
              </a:r>
              <a:endParaRPr lang="en-US" sz="1600" baseline="-25000"/>
            </a:p>
          </p:txBody>
        </p:sp>
        <p:sp>
          <p:nvSpPr>
            <p:cNvPr id="19" name="Oval 52"/>
            <p:cNvSpPr/>
            <p:nvPr/>
          </p:nvSpPr>
          <p:spPr>
            <a:xfrm>
              <a:off x="7931428" y="5388698"/>
              <a:ext cx="602756" cy="5534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t-IT" sz="1600"/>
                <a:t>b</a:t>
              </a:r>
              <a:r>
                <a:rPr lang="it-IT" sz="1600" baseline="-25000" smtClean="0"/>
                <a:t>6</a:t>
              </a:r>
              <a:endParaRPr lang="en-US" sz="1600" baseline="-25000"/>
            </a:p>
          </p:txBody>
        </p:sp>
        <p:cxnSp>
          <p:nvCxnSpPr>
            <p:cNvPr id="20" name="Curved Connector 53"/>
            <p:cNvCxnSpPr/>
            <p:nvPr/>
          </p:nvCxnSpPr>
          <p:spPr>
            <a:xfrm rot="5400000" flipH="1" flipV="1">
              <a:off x="7525117" y="4975162"/>
              <a:ext cx="1" cy="989165"/>
            </a:xfrm>
            <a:prstGeom prst="curvedConnector3">
              <a:avLst>
                <a:gd name="adj1" fmla="val 309646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54"/>
            <p:cNvSpPr txBox="1"/>
            <p:nvPr/>
          </p:nvSpPr>
          <p:spPr>
            <a:xfrm>
              <a:off x="6868789" y="4897532"/>
              <a:ext cx="1324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it-IT" sz="1600" dirty="0" err="1" smtClean="0"/>
                <a:t>owl:sameAs</a:t>
              </a:r>
              <a:endParaRPr lang="en-US" sz="1600" dirty="0"/>
            </a:p>
          </p:txBody>
        </p:sp>
      </p:grpSp>
      <p:pic>
        <p:nvPicPr>
          <p:cNvPr id="22" name="Picture 2" descr="http://1.bp.blogspot.com/-8MPCZ3b2Szg/UB1z3t6Pn7I/AAAAAAAAAAs/QDY4hhVQ5IU/s220/redX2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9610" y="2220704"/>
            <a:ext cx="789279" cy="10523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1.bp.blogspot.com/-8MPCZ3b2Szg/UB1z3t6Pn7I/AAAAAAAAAAs/QDY4hhVQ5IU/s220/redX2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2220" y="3599577"/>
            <a:ext cx="789279" cy="10523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82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53084"/>
            <a:ext cx="8501064" cy="5105400"/>
          </a:xfrm>
        </p:spPr>
        <p:txBody>
          <a:bodyPr>
            <a:noAutofit/>
          </a:bodyPr>
          <a:lstStyle/>
          <a:p>
            <a:r>
              <a:rPr lang="en-GB" sz="1800" dirty="0" smtClean="0">
                <a:solidFill>
                  <a:srgbClr val="C00000"/>
                </a:solidFill>
              </a:rPr>
              <a:t>Positive points </a:t>
            </a:r>
          </a:p>
          <a:p>
            <a:pPr marL="285750" indent="-285750">
              <a:buFont typeface="Wingdings" charset="2"/>
              <a:buChar char="§"/>
            </a:pPr>
            <a:r>
              <a:rPr lang="en-GB" sz="1800" b="0" dirty="0" smtClean="0"/>
              <a:t>Different approaches relaying on different kinds of information (constraints, axioms, content and network) </a:t>
            </a:r>
          </a:p>
          <a:p>
            <a:pPr marL="285750" indent="-285750">
              <a:buFont typeface="Wingdings" charset="2"/>
              <a:buChar char="§"/>
            </a:pPr>
            <a:r>
              <a:rPr lang="en-GB" sz="1800" b="0" dirty="0" smtClean="0"/>
              <a:t>Good scalability of the approaches: up to 28.3 Billion triples</a:t>
            </a:r>
          </a:p>
          <a:p>
            <a:pPr marL="285750" indent="-285750">
              <a:buFont typeface="Wingdings" charset="2"/>
              <a:buChar char="§"/>
            </a:pPr>
            <a:r>
              <a:rPr lang="en-GB" sz="1800" b="0" dirty="0" smtClean="0"/>
              <a:t>Evaluations on real data on the LOD </a:t>
            </a:r>
          </a:p>
          <a:p>
            <a:endParaRPr lang="en-GB" sz="5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60</a:t>
            </a:fld>
            <a:endParaRPr lang="fr-FR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59600" cy="1255951"/>
          </a:xfrm>
        </p:spPr>
        <p:txBody>
          <a:bodyPr>
            <a:normAutofit/>
          </a:bodyPr>
          <a:lstStyle/>
          <a:p>
            <a:r>
              <a:rPr lang="en-GB" dirty="0" smtClean="0"/>
              <a:t>Erroneous link detection: summary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029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53084"/>
            <a:ext cx="8501064" cy="5105400"/>
          </a:xfrm>
        </p:spPr>
        <p:txBody>
          <a:bodyPr>
            <a:noAutofit/>
          </a:bodyPr>
          <a:lstStyle/>
          <a:p>
            <a:r>
              <a:rPr lang="en-GB" sz="1800" dirty="0" smtClean="0">
                <a:solidFill>
                  <a:srgbClr val="C00000"/>
                </a:solidFill>
              </a:rPr>
              <a:t>Positive points </a:t>
            </a:r>
          </a:p>
          <a:p>
            <a:pPr marL="285750" indent="-285750">
              <a:buFont typeface="Wingdings" charset="2"/>
              <a:buChar char="§"/>
            </a:pPr>
            <a:r>
              <a:rPr lang="en-GB" sz="1800" b="0" dirty="0" smtClean="0"/>
              <a:t>Different approaches relaying on different kinds of information (constraints, axioms, content and network) </a:t>
            </a:r>
          </a:p>
          <a:p>
            <a:pPr marL="285750" indent="-285750">
              <a:buFont typeface="Wingdings" charset="2"/>
              <a:buChar char="§"/>
            </a:pPr>
            <a:r>
              <a:rPr lang="en-GB" sz="1800" b="0" dirty="0" smtClean="0"/>
              <a:t>Good scalability of the approaches: up to 28.3 Billion triples</a:t>
            </a:r>
          </a:p>
          <a:p>
            <a:pPr marL="285750" indent="-285750">
              <a:buFont typeface="Wingdings" charset="2"/>
              <a:buChar char="§"/>
            </a:pPr>
            <a:r>
              <a:rPr lang="en-GB" sz="1800" b="0" dirty="0" smtClean="0"/>
              <a:t>Evaluations on real data on the LOD </a:t>
            </a:r>
          </a:p>
          <a:p>
            <a:endParaRPr lang="en-GB" sz="500" b="0" dirty="0" smtClean="0"/>
          </a:p>
          <a:p>
            <a:r>
              <a:rPr lang="en-GB" sz="1800" dirty="0" smtClean="0">
                <a:solidFill>
                  <a:srgbClr val="C00000"/>
                </a:solidFill>
              </a:rPr>
              <a:t>Limitations</a:t>
            </a:r>
          </a:p>
          <a:p>
            <a:pPr marL="285750" indent="-285750">
              <a:buFont typeface="Wingdings" charset="2"/>
              <a:buChar char="§"/>
            </a:pPr>
            <a:r>
              <a:rPr lang="en-GB" sz="1800" b="0" dirty="0" smtClean="0"/>
              <a:t>Qualitative evaluation often missing or conducted on only insignificant number of links (max= 200 avec 331 thousands) </a:t>
            </a:r>
          </a:p>
          <a:p>
            <a:pPr marL="285750" indent="-285750">
              <a:buFont typeface="Wingdings" charset="2"/>
              <a:buChar char="§"/>
            </a:pPr>
            <a:r>
              <a:rPr lang="en-GB" sz="1800" b="0" dirty="0" smtClean="0"/>
              <a:t>Some assumptions can be assumed on only few datasets on the LOD: UNA  and provenance information. </a:t>
            </a:r>
          </a:p>
          <a:p>
            <a:pPr marL="285750" indent="-285750">
              <a:buFont typeface="Wingdings" charset="2"/>
              <a:buChar char="§"/>
            </a:pPr>
            <a:r>
              <a:rPr lang="en-GB" sz="1800" b="0" dirty="0" smtClean="0"/>
              <a:t>Ontology axioms are not always available: how to ensure their validity in every dataset. Is the </a:t>
            </a:r>
            <a:r>
              <a:rPr lang="en-GB" sz="1800" b="0" dirty="0" err="1" smtClean="0"/>
              <a:t>LocatedIn</a:t>
            </a:r>
            <a:r>
              <a:rPr lang="en-GB" sz="1800" b="0" dirty="0" smtClean="0"/>
              <a:t> is functional for every museum?</a:t>
            </a:r>
          </a:p>
          <a:p>
            <a:pPr marL="285750" indent="-285750">
              <a:buFont typeface="Wingdings" charset="2"/>
              <a:buChar char="§"/>
            </a:pPr>
            <a:r>
              <a:rPr lang="en-GB" sz="1800" b="0" dirty="0" smtClean="0"/>
              <a:t>Difference relationships are rarely available: useful for inconsistency checking </a:t>
            </a:r>
            <a:endParaRPr lang="en-GB" sz="1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61</a:t>
            </a:fld>
            <a:endParaRPr lang="fr-FR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59600" cy="1255951"/>
          </a:xfrm>
        </p:spPr>
        <p:txBody>
          <a:bodyPr>
            <a:normAutofit/>
          </a:bodyPr>
          <a:lstStyle/>
          <a:p>
            <a:r>
              <a:rPr lang="en-GB" dirty="0" smtClean="0"/>
              <a:t>Erroneous link detection: summary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453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62</a:t>
            </a:fld>
            <a:endParaRPr lang="fr-FR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260932" y="1776628"/>
            <a:ext cx="2943225" cy="2853281"/>
          </a:xfrm>
        </p:spPr>
        <p:txBody>
          <a:bodyPr>
            <a:noAutofit/>
          </a:bodyPr>
          <a:lstStyle/>
          <a:p>
            <a:pPr algn="just"/>
            <a:r>
              <a:rPr lang="cs-CZ" sz="1600" dirty="0" smtClean="0"/>
              <a:t>‘‘</a:t>
            </a:r>
            <a:r>
              <a:rPr lang="cs-CZ" sz="1600" b="0" i="1" dirty="0" err="1" smtClean="0"/>
              <a:t>common</a:t>
            </a:r>
            <a:r>
              <a:rPr lang="cs-CZ" sz="1600" b="0" i="1" dirty="0" smtClean="0"/>
              <a:t> </a:t>
            </a:r>
            <a:r>
              <a:rPr lang="cs-CZ" sz="1600" b="0" i="1" dirty="0" err="1"/>
              <a:t>metrics</a:t>
            </a:r>
            <a:r>
              <a:rPr lang="cs-CZ" sz="1600" b="0" i="1" dirty="0"/>
              <a:t> such as centrality, </a:t>
            </a:r>
            <a:r>
              <a:rPr lang="cs-CZ" sz="1600" b="0" i="1" dirty="0" err="1"/>
              <a:t>clustering</a:t>
            </a:r>
            <a:r>
              <a:rPr lang="cs-CZ" sz="1600" b="0" i="1" dirty="0"/>
              <a:t>, and </a:t>
            </a:r>
            <a:r>
              <a:rPr lang="cs-CZ" sz="1600" b="0" i="1" dirty="0" err="1"/>
              <a:t>degree</a:t>
            </a:r>
            <a:r>
              <a:rPr lang="cs-CZ" sz="1600" b="0" i="1" dirty="0"/>
              <a:t> </a:t>
            </a:r>
            <a:r>
              <a:rPr lang="cs-CZ" sz="1600" i="1" dirty="0">
                <a:solidFill>
                  <a:srgbClr val="C00000"/>
                </a:solidFill>
              </a:rPr>
              <a:t>are </a:t>
            </a:r>
            <a:r>
              <a:rPr lang="cs-CZ" sz="1600" i="1" dirty="0" err="1">
                <a:solidFill>
                  <a:srgbClr val="C00000"/>
                </a:solidFill>
              </a:rPr>
              <a:t>insuﬃcient</a:t>
            </a:r>
            <a:r>
              <a:rPr lang="cs-CZ" sz="1600" i="1" dirty="0">
                <a:solidFill>
                  <a:srgbClr val="C00000"/>
                </a:solidFill>
              </a:rPr>
              <a:t> </a:t>
            </a:r>
            <a:r>
              <a:rPr lang="cs-CZ" sz="1600" i="1" dirty="0" err="1">
                <a:solidFill>
                  <a:srgbClr val="C00000"/>
                </a:solidFill>
              </a:rPr>
              <a:t>for</a:t>
            </a:r>
            <a:r>
              <a:rPr lang="cs-CZ" sz="1600" i="1" dirty="0">
                <a:solidFill>
                  <a:srgbClr val="C00000"/>
                </a:solidFill>
              </a:rPr>
              <a:t> </a:t>
            </a:r>
            <a:r>
              <a:rPr lang="cs-CZ" sz="1600" i="1" dirty="0" err="1">
                <a:solidFill>
                  <a:srgbClr val="C00000"/>
                </a:solidFill>
              </a:rPr>
              <a:t>detecting</a:t>
            </a:r>
            <a:r>
              <a:rPr lang="cs-CZ" sz="1600" i="1" dirty="0">
                <a:solidFill>
                  <a:srgbClr val="C00000"/>
                </a:solidFill>
              </a:rPr>
              <a:t> </a:t>
            </a:r>
            <a:r>
              <a:rPr lang="cs-CZ" sz="1600" i="1" dirty="0" err="1" smtClean="0">
                <a:solidFill>
                  <a:srgbClr val="C00000"/>
                </a:solidFill>
              </a:rPr>
              <a:t>quality</a:t>
            </a:r>
            <a:r>
              <a:rPr lang="cs-CZ" sz="1600" i="1" dirty="0" smtClean="0">
                <a:solidFill>
                  <a:srgbClr val="C00000"/>
                </a:solidFill>
              </a:rPr>
              <a:t> </a:t>
            </a:r>
            <a:r>
              <a:rPr lang="is-IS" sz="1600" b="0" i="1" dirty="0" smtClean="0"/>
              <a:t>… </a:t>
            </a:r>
            <a:r>
              <a:rPr lang="en-US" sz="1600" b="0" i="1" dirty="0"/>
              <a:t>Description Richness and Open </a:t>
            </a:r>
            <a:r>
              <a:rPr lang="en-US" sz="1600" b="0" i="1" dirty="0" err="1"/>
              <a:t>SameAs</a:t>
            </a:r>
            <a:r>
              <a:rPr lang="en-US" sz="1600" b="0" i="1" dirty="0"/>
              <a:t> Chain metrics look more promising, especially at detecting good and bad links, respectively, they report too </a:t>
            </a:r>
            <a:r>
              <a:rPr lang="en-US" sz="1600" i="1" dirty="0">
                <a:solidFill>
                  <a:srgbClr val="C00000"/>
                </a:solidFill>
              </a:rPr>
              <a:t>many false positives </a:t>
            </a:r>
            <a:r>
              <a:rPr lang="en-US" sz="1600" b="0" i="1" dirty="0"/>
              <a:t>for reference </a:t>
            </a:r>
            <a:r>
              <a:rPr lang="en-US" sz="1600" b="0" i="1" dirty="0" smtClean="0"/>
              <a:t>sets’’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59600" cy="1255951"/>
          </a:xfrm>
        </p:spPr>
        <p:txBody>
          <a:bodyPr>
            <a:normAutofit/>
          </a:bodyPr>
          <a:lstStyle/>
          <a:p>
            <a:r>
              <a:rPr lang="en-GB" dirty="0" smtClean="0"/>
              <a:t>Erroneous link detection: summary 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654713" y="4569959"/>
            <a:ext cx="2060179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[</a:t>
            </a:r>
            <a:r>
              <a:rPr lang="en-US" sz="1600" dirty="0" err="1" smtClean="0"/>
              <a:t>Gueret</a:t>
            </a:r>
            <a:r>
              <a:rPr lang="en-US" sz="1600" dirty="0" smtClean="0"/>
              <a:t> et </a:t>
            </a:r>
            <a:r>
              <a:rPr lang="en-US" sz="1600" dirty="0"/>
              <a:t>al., </a:t>
            </a:r>
            <a:r>
              <a:rPr lang="en-US" sz="1600" dirty="0" smtClean="0"/>
              <a:t>2012 </a:t>
            </a:r>
            <a:r>
              <a:rPr lang="en-US" sz="1600" dirty="0"/>
              <a:t>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64808" y="4490379"/>
            <a:ext cx="2461764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[</a:t>
            </a:r>
            <a:r>
              <a:rPr lang="en-US" sz="1600" dirty="0" err="1" smtClean="0"/>
              <a:t>Valdestilhas</a:t>
            </a:r>
            <a:r>
              <a:rPr lang="en-US" sz="1600" dirty="0" smtClean="0"/>
              <a:t> </a:t>
            </a:r>
            <a:r>
              <a:rPr lang="en-US" sz="1600" dirty="0"/>
              <a:t>et al., </a:t>
            </a:r>
            <a:r>
              <a:rPr lang="en-US" sz="1600" dirty="0" smtClean="0"/>
              <a:t>2017]</a:t>
            </a:r>
            <a:endParaRPr lang="en-US" sz="1600" dirty="0"/>
          </a:p>
        </p:txBody>
      </p:sp>
      <p:sp>
        <p:nvSpPr>
          <p:cNvPr id="22" name="Espace réservé du contenu 6"/>
          <p:cNvSpPr txBox="1">
            <a:spLocks/>
          </p:cNvSpPr>
          <p:nvPr/>
        </p:nvSpPr>
        <p:spPr>
          <a:xfrm>
            <a:off x="3263100" y="1748055"/>
            <a:ext cx="2602810" cy="2826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cs-CZ" sz="1600" b="0" i="1" dirty="0" smtClean="0">
                <a:solidFill>
                  <a:srgbClr val="C00000"/>
                </a:solidFill>
              </a:rPr>
              <a:t>‘‘Data </a:t>
            </a:r>
            <a:r>
              <a:rPr lang="cs-CZ" sz="1600" b="0" i="1" dirty="0" err="1" smtClean="0">
                <a:solidFill>
                  <a:srgbClr val="C00000"/>
                </a:solidFill>
              </a:rPr>
              <a:t>linking</a:t>
            </a:r>
            <a:r>
              <a:rPr lang="cs-CZ" sz="1600" b="0" i="1" dirty="0" smtClean="0">
                <a:solidFill>
                  <a:srgbClr val="C00000"/>
                </a:solidFill>
              </a:rPr>
              <a:t> </a:t>
            </a:r>
            <a:r>
              <a:rPr lang="cs-CZ" sz="1600" b="0" i="1" dirty="0" err="1" smtClean="0">
                <a:solidFill>
                  <a:srgbClr val="C00000"/>
                </a:solidFill>
              </a:rPr>
              <a:t>algorithms</a:t>
            </a:r>
            <a:r>
              <a:rPr lang="cs-CZ" sz="1600" b="0" i="1" dirty="0" smtClean="0">
                <a:solidFill>
                  <a:srgbClr val="C00000"/>
                </a:solidFill>
              </a:rPr>
              <a:t> </a:t>
            </a:r>
            <a:r>
              <a:rPr lang="cs-CZ" sz="1600" b="0" i="1" dirty="0" smtClean="0"/>
              <a:t>(LIMES, SILK and </a:t>
            </a:r>
            <a:r>
              <a:rPr lang="cs-CZ" sz="1600" b="0" i="1" dirty="0" err="1" smtClean="0"/>
              <a:t>DBpedia</a:t>
            </a:r>
            <a:r>
              <a:rPr lang="cs-CZ" sz="1600" b="0" i="1" dirty="0" smtClean="0"/>
              <a:t> </a:t>
            </a:r>
            <a:r>
              <a:rPr lang="cs-CZ" sz="1600" b="0" i="1" dirty="0" err="1" smtClean="0"/>
              <a:t>Extraction</a:t>
            </a:r>
            <a:r>
              <a:rPr lang="cs-CZ" sz="1600" b="0" i="1" dirty="0" smtClean="0"/>
              <a:t> Framework) </a:t>
            </a:r>
            <a:r>
              <a:rPr lang="cs-CZ" sz="1600" b="0" i="1" dirty="0" err="1" smtClean="0"/>
              <a:t>have</a:t>
            </a:r>
            <a:r>
              <a:rPr lang="cs-CZ" sz="1600" b="0" i="1" dirty="0" smtClean="0"/>
              <a:t> a </a:t>
            </a:r>
            <a:r>
              <a:rPr lang="cs-CZ" sz="1600" b="0" i="1" dirty="0" err="1" smtClean="0">
                <a:solidFill>
                  <a:srgbClr val="C00000"/>
                </a:solidFill>
              </a:rPr>
              <a:t>better</a:t>
            </a:r>
            <a:r>
              <a:rPr lang="cs-CZ" sz="1600" b="0" i="1" dirty="0" smtClean="0">
                <a:solidFill>
                  <a:srgbClr val="C00000"/>
                </a:solidFill>
              </a:rPr>
              <a:t> </a:t>
            </a:r>
            <a:r>
              <a:rPr lang="cs-CZ" sz="1600" b="0" i="1" dirty="0" err="1" smtClean="0">
                <a:solidFill>
                  <a:srgbClr val="C00000"/>
                </a:solidFill>
              </a:rPr>
              <a:t>consistency</a:t>
            </a:r>
            <a:r>
              <a:rPr lang="cs-CZ" sz="1600" b="0" i="1" dirty="0" smtClean="0">
                <a:solidFill>
                  <a:srgbClr val="C00000"/>
                </a:solidFill>
              </a:rPr>
              <a:t> index </a:t>
            </a:r>
            <a:r>
              <a:rPr lang="cs-CZ" sz="1600" b="0" i="1" dirty="0" err="1" smtClean="0"/>
              <a:t>than</a:t>
            </a:r>
            <a:r>
              <a:rPr lang="cs-CZ" sz="1600" b="0" i="1" dirty="0" smtClean="0"/>
              <a:t> </a:t>
            </a:r>
            <a:r>
              <a:rPr lang="cs-CZ" sz="1600" b="0" i="1" dirty="0" err="1" smtClean="0"/>
              <a:t>repositories</a:t>
            </a:r>
            <a:r>
              <a:rPr lang="cs-CZ" sz="1600" b="0" i="1" dirty="0" smtClean="0"/>
              <a:t> such as </a:t>
            </a:r>
            <a:r>
              <a:rPr lang="cs-CZ" sz="1600" b="0" i="1" dirty="0" err="1" smtClean="0"/>
              <a:t>sameas.org</a:t>
            </a:r>
            <a:r>
              <a:rPr lang="cs-CZ" sz="1600" b="0" i="1" dirty="0" smtClean="0"/>
              <a:t> (13%)</a:t>
            </a:r>
            <a:r>
              <a:rPr lang="en-US" sz="1600" b="0" i="1" dirty="0"/>
              <a:t> ’’</a:t>
            </a:r>
          </a:p>
          <a:p>
            <a:pPr algn="just"/>
            <a:endParaRPr lang="cs-CZ" sz="1600" b="0" i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159572" y="5273024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Need for </a:t>
            </a:r>
            <a:r>
              <a:rPr lang="en-US" smtClean="0"/>
              <a:t>alternate links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623462" y="4453723"/>
            <a:ext cx="1542410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[de </a:t>
            </a:r>
            <a:r>
              <a:rPr lang="en-US" sz="1600" dirty="0" err="1" smtClean="0"/>
              <a:t>Melo</a:t>
            </a:r>
            <a:r>
              <a:rPr lang="en-US" sz="1600" dirty="0" smtClean="0"/>
              <a:t> 2013]</a:t>
            </a:r>
            <a:endParaRPr lang="en-US" sz="1600" dirty="0"/>
          </a:p>
        </p:txBody>
      </p:sp>
      <p:sp>
        <p:nvSpPr>
          <p:cNvPr id="25" name="Espace réservé du contenu 6"/>
          <p:cNvSpPr txBox="1">
            <a:spLocks/>
          </p:cNvSpPr>
          <p:nvPr/>
        </p:nvSpPr>
        <p:spPr>
          <a:xfrm>
            <a:off x="5924853" y="1458130"/>
            <a:ext cx="2939628" cy="2711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buFont typeface="Wingdings" charset="2"/>
              <a:buChar char="è"/>
            </a:pPr>
            <a:endParaRPr lang="en-GB" sz="1600" dirty="0" smtClean="0">
              <a:sym typeface="Wingdings"/>
            </a:endParaRPr>
          </a:p>
          <a:p>
            <a:pPr algn="just"/>
            <a:r>
              <a:rPr lang="en-GB" sz="1600" b="0" i="1" dirty="0" smtClean="0">
                <a:sym typeface="Wingdings"/>
              </a:rPr>
              <a:t>“Due to the subjectivity of near-identity and similarity, we suggest that additional properties be used to describe the exact nature of the relationship”</a:t>
            </a:r>
            <a:endParaRPr lang="cs-CZ" sz="1600" b="0" dirty="0" smtClean="0"/>
          </a:p>
          <a:p>
            <a:pPr algn="just"/>
            <a:endParaRPr lang="en-GB" sz="1600" b="0" dirty="0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23667" y="5290824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Need for more controlled</a:t>
            </a:r>
          </a:p>
          <a:p>
            <a:r>
              <a:rPr lang="en-US" dirty="0"/>
              <a:t>l</a:t>
            </a:r>
            <a:r>
              <a:rPr lang="en-US" dirty="0" smtClean="0"/>
              <a:t>ink publication protocols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65448" y="5326236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Need for hybrid approaches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204157" y="1743081"/>
            <a:ext cx="0" cy="4486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922054" y="1748055"/>
            <a:ext cx="0" cy="4486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65448" y="5273024"/>
            <a:ext cx="8551234" cy="1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89256" y="5211104"/>
            <a:ext cx="8551234" cy="1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5400000">
            <a:off x="7184281" y="4729466"/>
            <a:ext cx="360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sym typeface="Wingdings"/>
              </a:rPr>
              <a:t>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 rot="5400000">
            <a:off x="4264858" y="4753275"/>
            <a:ext cx="360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sym typeface="Wingdings"/>
              </a:rPr>
              <a:t>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 rot="5400000">
            <a:off x="1378781" y="4810426"/>
            <a:ext cx="360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sym typeface="Wingdings"/>
              </a:rPr>
              <a:t>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14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57199" y="228600"/>
            <a:ext cx="8024861" cy="4571999"/>
          </a:xfrm>
        </p:spPr>
        <p:txBody>
          <a:bodyPr/>
          <a:lstStyle/>
          <a:p>
            <a:r>
              <a:rPr lang="en-GB" sz="6000" dirty="0"/>
              <a:t>2. Use of alternate links </a:t>
            </a:r>
            <a:endParaRPr lang="fr-FR" sz="60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31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 txBox="1">
            <a:spLocks/>
          </p:cNvSpPr>
          <p:nvPr/>
        </p:nvSpPr>
        <p:spPr>
          <a:xfrm>
            <a:off x="304798" y="1778000"/>
            <a:ext cx="8724901" cy="424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00000"/>
              </a:buClr>
            </a:pPr>
            <a:r>
              <a:rPr lang="en-AU" sz="1800" b="0" dirty="0"/>
              <a:t>Use of weaker </a:t>
            </a:r>
            <a:r>
              <a:rPr lang="en-AU" sz="1800" b="0" dirty="0" smtClean="0"/>
              <a:t>alternative links </a:t>
            </a:r>
            <a:r>
              <a:rPr lang="en-AU" sz="1800" b="0" dirty="0"/>
              <a:t>to express relatedness between resources/concepts. </a:t>
            </a:r>
            <a:endParaRPr lang="en-AU" sz="1800" b="0" dirty="0" smtClean="0"/>
          </a:p>
          <a:p>
            <a:pPr marL="342900" indent="-342900">
              <a:buClr>
                <a:srgbClr val="800000"/>
              </a:buClr>
              <a:buFont typeface="Wingdings" charset="2"/>
              <a:buChar char="§"/>
            </a:pPr>
            <a:r>
              <a:rPr lang="en-AU" sz="1800" b="0" dirty="0" smtClean="0"/>
              <a:t>UMBEL</a:t>
            </a:r>
            <a:r>
              <a:rPr lang="en-AU" sz="1800" b="0" baseline="30000" dirty="0" smtClean="0"/>
              <a:t>1</a:t>
            </a:r>
            <a:r>
              <a:rPr lang="en-AU" sz="1800" b="0" dirty="0" smtClean="0"/>
              <a:t> vocabulary introduces </a:t>
            </a:r>
            <a:r>
              <a:rPr lang="en-AU" sz="1800" b="0" dirty="0" err="1" smtClean="0">
                <a:solidFill>
                  <a:srgbClr val="C00000"/>
                </a:solidFill>
              </a:rPr>
              <a:t>umbel:isLike</a:t>
            </a:r>
            <a:r>
              <a:rPr lang="en-AU" sz="1800" b="0" dirty="0"/>
              <a:t> “</a:t>
            </a:r>
            <a:r>
              <a:rPr lang="en-AU" sz="1800" b="0" i="1" dirty="0"/>
              <a:t>to assert an associative link between similar individuals who may or may not be identical, but are believed to be so</a:t>
            </a:r>
            <a:r>
              <a:rPr lang="en-AU" sz="1800" b="0" dirty="0"/>
              <a:t>” </a:t>
            </a:r>
            <a:endParaRPr lang="en-AU" sz="1800" b="0" dirty="0" smtClean="0"/>
          </a:p>
          <a:p>
            <a:pPr marL="342900" indent="-342900">
              <a:buClr>
                <a:srgbClr val="800000"/>
              </a:buClr>
              <a:buFont typeface="Wingdings" charset="2"/>
              <a:buChar char="§"/>
            </a:pPr>
            <a:r>
              <a:rPr lang="en-AU" sz="1800" b="0" dirty="0" smtClean="0"/>
              <a:t>Vocab.org</a:t>
            </a:r>
            <a:r>
              <a:rPr lang="en-AU" sz="1800" b="0" baseline="30000" dirty="0" smtClean="0"/>
              <a:t>2</a:t>
            </a:r>
            <a:r>
              <a:rPr lang="en-AU" sz="1800" b="0" dirty="0"/>
              <a:t> </a:t>
            </a:r>
            <a:r>
              <a:rPr lang="en-AU" sz="1800" b="0" dirty="0" smtClean="0"/>
              <a:t>introduces </a:t>
            </a:r>
            <a:r>
              <a:rPr lang="en-AU" sz="1800" b="0" dirty="0" err="1" smtClean="0">
                <a:solidFill>
                  <a:srgbClr val="C00000"/>
                </a:solidFill>
              </a:rPr>
              <a:t>similarTo</a:t>
            </a:r>
            <a:r>
              <a:rPr lang="en-AU" sz="1800" b="0" dirty="0" smtClean="0"/>
              <a:t> </a:t>
            </a:r>
            <a:r>
              <a:rPr lang="en-AU" sz="1800" b="0" dirty="0"/>
              <a:t>to be used when having two things that are not the </a:t>
            </a:r>
            <a:r>
              <a:rPr lang="en-AU" sz="1800" b="0" dirty="0" err="1" smtClean="0"/>
              <a:t>owl:sameAs</a:t>
            </a:r>
            <a:endParaRPr lang="en-AU" sz="1800" b="0" dirty="0" smtClean="0"/>
          </a:p>
          <a:p>
            <a:pPr marL="342900" indent="-342900">
              <a:buClr>
                <a:srgbClr val="800000"/>
              </a:buClr>
              <a:buFont typeface="Wingdings" charset="2"/>
              <a:buChar char="§"/>
            </a:pPr>
            <a:r>
              <a:rPr lang="en-AU" sz="1800" b="0" dirty="0" smtClean="0"/>
              <a:t>[de </a:t>
            </a:r>
            <a:r>
              <a:rPr lang="en-AU" sz="1800" b="0" dirty="0" err="1"/>
              <a:t>Melo</a:t>
            </a:r>
            <a:r>
              <a:rPr lang="en-AU" sz="1800" b="0" dirty="0"/>
              <a:t>, 2013 ] </a:t>
            </a:r>
            <a:r>
              <a:rPr lang="en-AU" sz="1800" b="0" dirty="0" smtClean="0"/>
              <a:t>introduces </a:t>
            </a:r>
            <a:r>
              <a:rPr lang="en-AU" sz="1800" b="0" dirty="0" err="1">
                <a:solidFill>
                  <a:srgbClr val="C00000"/>
                </a:solidFill>
              </a:rPr>
              <a:t>lvont:nearlySameAs</a:t>
            </a:r>
            <a:r>
              <a:rPr lang="en-AU" sz="1800" b="0" dirty="0"/>
              <a:t> and </a:t>
            </a:r>
            <a:r>
              <a:rPr lang="en-AU" sz="1800" b="0" dirty="0" err="1">
                <a:solidFill>
                  <a:srgbClr val="C00000"/>
                </a:solidFill>
              </a:rPr>
              <a:t>lvont:somewhatSameAs</a:t>
            </a:r>
            <a:r>
              <a:rPr lang="en-AU" sz="1800" b="0" dirty="0">
                <a:solidFill>
                  <a:srgbClr val="C00000"/>
                </a:solidFill>
              </a:rPr>
              <a:t>,</a:t>
            </a:r>
            <a:r>
              <a:rPr lang="en-AU" sz="1800" b="0" dirty="0"/>
              <a:t> two predicates for expressing near-identity in the </a:t>
            </a:r>
            <a:r>
              <a:rPr lang="en-AU" sz="1800" b="0" dirty="0" smtClean="0"/>
              <a:t>Lexvo.org</a:t>
            </a:r>
            <a:r>
              <a:rPr lang="en-AU" sz="1800" b="0" baseline="30000" dirty="0" smtClean="0"/>
              <a:t>3</a:t>
            </a:r>
            <a:endParaRPr lang="en-AU" sz="1800" b="0" baseline="30000" dirty="0"/>
          </a:p>
          <a:p>
            <a:pPr marL="342900" indent="-342900">
              <a:buClr>
                <a:srgbClr val="800000"/>
              </a:buClr>
              <a:buFont typeface="Wingdings" charset="2"/>
              <a:buChar char="§"/>
            </a:pPr>
            <a:r>
              <a:rPr lang="en-AU" sz="1800" dirty="0" smtClean="0"/>
              <a:t>Use of domain-specific identity relations: </a:t>
            </a:r>
          </a:p>
          <a:p>
            <a:pPr marL="800100" lvl="1" indent="-342900">
              <a:buClr>
                <a:srgbClr val="800000"/>
              </a:buClr>
              <a:buFont typeface="Wingdings" charset="2"/>
              <a:buChar char="§"/>
            </a:pPr>
            <a:r>
              <a:rPr lang="en-AU" sz="1800" dirty="0" err="1" smtClean="0">
                <a:solidFill>
                  <a:srgbClr val="C00000"/>
                </a:solidFill>
              </a:rPr>
              <a:t>ex:sameBook</a:t>
            </a:r>
            <a:r>
              <a:rPr lang="en-AU" sz="1800" dirty="0" smtClean="0">
                <a:solidFill>
                  <a:srgbClr val="C00000"/>
                </a:solidFill>
              </a:rPr>
              <a:t> </a:t>
            </a:r>
            <a:r>
              <a:rPr lang="en-AU" sz="1800" dirty="0" smtClean="0"/>
              <a:t>to express identity between two books</a:t>
            </a:r>
          </a:p>
        </p:txBody>
      </p:sp>
      <p:sp>
        <p:nvSpPr>
          <p:cNvPr id="4" name="Titre 3"/>
          <p:cNvSpPr txBox="1">
            <a:spLocks/>
          </p:cNvSpPr>
          <p:nvPr/>
        </p:nvSpPr>
        <p:spPr>
          <a:xfrm>
            <a:off x="304799" y="646668"/>
            <a:ext cx="7671013" cy="70660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2. Use </a:t>
            </a:r>
            <a:r>
              <a:rPr lang="en-GB" dirty="0"/>
              <a:t>of alternate links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64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04799" y="5908278"/>
            <a:ext cx="29282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baseline="30000" dirty="0"/>
              <a:t>1</a:t>
            </a:r>
            <a:r>
              <a:rPr lang="en-AU" sz="1400" dirty="0"/>
              <a:t> </a:t>
            </a:r>
            <a:r>
              <a:rPr lang="en-US" sz="1400" dirty="0" smtClean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umbel.org</a:t>
            </a:r>
            <a:endParaRPr lang="en-US" sz="1400" dirty="0" smtClean="0"/>
          </a:p>
          <a:p>
            <a:r>
              <a:rPr lang="en-AU" sz="1400" baseline="30000" dirty="0" smtClean="0"/>
              <a:t>2</a:t>
            </a:r>
            <a:r>
              <a:rPr lang="en-AU" sz="1400" dirty="0" smtClean="0"/>
              <a:t> </a:t>
            </a: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vocab.org</a:t>
            </a:r>
            <a:endParaRPr lang="en-US" sz="1400" dirty="0" smtClean="0"/>
          </a:p>
          <a:p>
            <a:r>
              <a:rPr lang="en-AU" sz="1400" baseline="30000" dirty="0" smtClean="0"/>
              <a:t>3</a:t>
            </a:r>
            <a:r>
              <a:rPr lang="en-AU" sz="1400" dirty="0" smtClean="0"/>
              <a:t> </a:t>
            </a:r>
            <a:r>
              <a:rPr lang="en-US" sz="1400" dirty="0" smtClean="0">
                <a:hlinkClick r:id="rId5"/>
              </a:rPr>
              <a:t>http</a:t>
            </a:r>
            <a:r>
              <a:rPr lang="en-US" sz="1400" dirty="0">
                <a:hlinkClick r:id="rId5"/>
              </a:rPr>
              <a:t>://</a:t>
            </a:r>
            <a:r>
              <a:rPr lang="en-US" sz="1400" dirty="0" smtClean="0">
                <a:hlinkClick r:id="rId5"/>
              </a:rPr>
              <a:t>lexvo.org</a:t>
            </a:r>
            <a:r>
              <a:rPr lang="en-US" sz="1400" dirty="0" smtClean="0"/>
              <a:t> 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2206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 txBox="1">
            <a:spLocks/>
          </p:cNvSpPr>
          <p:nvPr/>
        </p:nvSpPr>
        <p:spPr>
          <a:xfrm>
            <a:off x="304799" y="1353276"/>
            <a:ext cx="8360230" cy="4307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800000"/>
              </a:buClr>
              <a:buFont typeface="Arial" charset="0"/>
              <a:buChar char="•"/>
            </a:pPr>
            <a:r>
              <a:rPr lang="en-AU" b="0" dirty="0" smtClean="0">
                <a:solidFill>
                  <a:srgbClr val="C00000"/>
                </a:solidFill>
              </a:rPr>
              <a:t>[</a:t>
            </a:r>
            <a:r>
              <a:rPr lang="en-AU" b="0" dirty="0" err="1" smtClean="0">
                <a:solidFill>
                  <a:srgbClr val="C00000"/>
                </a:solidFill>
              </a:rPr>
              <a:t>Halpin</a:t>
            </a:r>
            <a:r>
              <a:rPr lang="en-AU" b="0" dirty="0" smtClean="0">
                <a:solidFill>
                  <a:srgbClr val="C00000"/>
                </a:solidFill>
              </a:rPr>
              <a:t> et al., 2010] </a:t>
            </a:r>
            <a:r>
              <a:rPr lang="en-AU" b="0" dirty="0" smtClean="0"/>
              <a:t>proposed a </a:t>
            </a:r>
            <a:r>
              <a:rPr lang="en-AU" b="0" dirty="0"/>
              <a:t>s</a:t>
            </a:r>
            <a:r>
              <a:rPr lang="en-AU" b="0" dirty="0" smtClean="0"/>
              <a:t>imilarity </a:t>
            </a:r>
            <a:r>
              <a:rPr lang="en-AU" b="0" dirty="0"/>
              <a:t>o</a:t>
            </a:r>
            <a:r>
              <a:rPr lang="en-AU" b="0" dirty="0" smtClean="0"/>
              <a:t>ntology </a:t>
            </a:r>
            <a:r>
              <a:rPr lang="en-AU" b="0" dirty="0"/>
              <a:t>(SO) in which they hierarchically represent 13 different </a:t>
            </a:r>
            <a:r>
              <a:rPr lang="en-AU" b="0" dirty="0" smtClean="0"/>
              <a:t>predicates including 8 new ones. </a:t>
            </a:r>
          </a:p>
        </p:txBody>
      </p:sp>
      <p:sp>
        <p:nvSpPr>
          <p:cNvPr id="4" name="Titre 3"/>
          <p:cNvSpPr txBox="1">
            <a:spLocks/>
          </p:cNvSpPr>
          <p:nvPr/>
        </p:nvSpPr>
        <p:spPr>
          <a:xfrm>
            <a:off x="304799" y="646668"/>
            <a:ext cx="7671013" cy="70660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2. </a:t>
            </a:r>
            <a:r>
              <a:rPr lang="en-GB" dirty="0" smtClean="0"/>
              <a:t>Use </a:t>
            </a:r>
            <a:r>
              <a:rPr lang="en-GB" dirty="0"/>
              <a:t>of alternate links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65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" y="2079172"/>
            <a:ext cx="7103941" cy="301534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" y="5286236"/>
            <a:ext cx="5647799" cy="11798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56656" y="5506843"/>
            <a:ext cx="31043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Reflexivity</a:t>
            </a:r>
            <a:r>
              <a:rPr lang="en-US" sz="1600" dirty="0">
                <a:solidFill>
                  <a:srgbClr val="C00000"/>
                </a:solidFill>
              </a:rPr>
              <a:t>, </a:t>
            </a:r>
            <a:r>
              <a:rPr lang="en-US" sz="1600" dirty="0" smtClean="0">
                <a:solidFill>
                  <a:srgbClr val="C00000"/>
                </a:solidFill>
              </a:rPr>
              <a:t>Symmetry </a:t>
            </a:r>
            <a:r>
              <a:rPr lang="en-US" sz="1600" dirty="0"/>
              <a:t>and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smtClean="0">
                <a:solidFill>
                  <a:srgbClr val="C00000"/>
                </a:solidFill>
              </a:rPr>
              <a:t>Transitivity </a:t>
            </a:r>
            <a:r>
              <a:rPr lang="en-US" sz="1600" dirty="0" smtClean="0"/>
              <a:t>properties for the 8 new predicates. 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4474029" y="2107017"/>
            <a:ext cx="27387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The similarity ontology (SO)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83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57199" y="228600"/>
            <a:ext cx="8024861" cy="4571999"/>
          </a:xfrm>
        </p:spPr>
        <p:txBody>
          <a:bodyPr/>
          <a:lstStyle/>
          <a:p>
            <a:r>
              <a:rPr lang="en-GB" sz="6000" dirty="0"/>
              <a:t>3. contextual identity </a:t>
            </a:r>
            <a:r>
              <a:rPr lang="en-GB" sz="6000" dirty="0" smtClean="0"/>
              <a:t>links</a:t>
            </a:r>
            <a:endParaRPr lang="fr-FR" sz="60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104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18972"/>
            <a:ext cx="7813965" cy="13716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3</a:t>
            </a:r>
            <a:r>
              <a:rPr lang="en-GB" smtClean="0"/>
              <a:t>. contextual </a:t>
            </a:r>
            <a:r>
              <a:rPr lang="en-GB" dirty="0"/>
              <a:t>identity links</a:t>
            </a:r>
            <a:br>
              <a:rPr lang="en-GB" dirty="0"/>
            </a:b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§"/>
            </a:pPr>
            <a:r>
              <a:rPr lang="en-US" dirty="0"/>
              <a:t>Weaker</a:t>
            </a:r>
            <a:r>
              <a:rPr lang="en-US" b="0" dirty="0"/>
              <a:t> kinds of </a:t>
            </a:r>
            <a:r>
              <a:rPr lang="en-US" dirty="0"/>
              <a:t>identity</a:t>
            </a:r>
            <a:r>
              <a:rPr lang="en-US" b="0" dirty="0"/>
              <a:t> can be expressed by considering a </a:t>
            </a:r>
            <a:r>
              <a:rPr lang="en-US" dirty="0">
                <a:solidFill>
                  <a:srgbClr val="C00000"/>
                </a:solidFill>
              </a:rPr>
              <a:t>subset of properties </a:t>
            </a:r>
            <a:r>
              <a:rPr lang="en-US" b="0" dirty="0"/>
              <a:t>with respect to which two resources can be </a:t>
            </a:r>
            <a:r>
              <a:rPr lang="en-US" b="0" dirty="0" smtClean="0"/>
              <a:t>considered </a:t>
            </a:r>
            <a:r>
              <a:rPr lang="en-US" b="0" dirty="0"/>
              <a:t>to be the </a:t>
            </a:r>
            <a:r>
              <a:rPr lang="en-US" b="0" dirty="0" smtClean="0"/>
              <a:t>same</a:t>
            </a:r>
            <a:r>
              <a:rPr lang="en-US" b="0" dirty="0"/>
              <a:t>. </a:t>
            </a:r>
            <a:endParaRPr lang="en-US" b="0" dirty="0" smtClean="0"/>
          </a:p>
          <a:p>
            <a:pPr marL="342900" indent="-342900">
              <a:buClr>
                <a:srgbClr val="800000"/>
              </a:buClr>
              <a:buFont typeface="Wingdings" charset="2"/>
              <a:buChar char="§"/>
            </a:pPr>
            <a:r>
              <a:rPr lang="en-GB" sz="1800" b="0" dirty="0"/>
              <a:t>Identity is </a:t>
            </a:r>
            <a:r>
              <a:rPr lang="en-GB" sz="1800" dirty="0">
                <a:solidFill>
                  <a:srgbClr val="800000"/>
                </a:solidFill>
              </a:rPr>
              <a:t>context-dependent </a:t>
            </a:r>
            <a:r>
              <a:rPr lang="en-GB" sz="1800" b="0" dirty="0"/>
              <a:t>[</a:t>
            </a:r>
            <a:r>
              <a:rPr lang="en-GB" sz="1800" b="0" dirty="0" err="1"/>
              <a:t>Geach</a:t>
            </a:r>
            <a:r>
              <a:rPr lang="en-GB" sz="1800" b="0" dirty="0"/>
              <a:t>, 1967]</a:t>
            </a:r>
          </a:p>
          <a:p>
            <a:pPr marL="742950" lvl="1" indent="-285750">
              <a:buClr>
                <a:srgbClr val="800000"/>
              </a:buClr>
              <a:buSzPct val="100000"/>
              <a:buFont typeface="Wingdings" charset="2"/>
              <a:buChar char="§"/>
            </a:pPr>
            <a:r>
              <a:rPr lang="en-GB" sz="1800" i="1" dirty="0"/>
              <a:t>allowing two medicines to be considered the same in terms of their chemical substance, but different in terms of their price (e.g., because they </a:t>
            </a:r>
            <a:r>
              <a:rPr lang="en-GB" sz="1800" dirty="0"/>
              <a:t>are produced by different companies). </a:t>
            </a:r>
          </a:p>
          <a:p>
            <a:pPr marL="742950" lvl="1" indent="-285750">
              <a:buClr>
                <a:srgbClr val="800000"/>
              </a:buClr>
              <a:buSzPct val="100000"/>
              <a:buFont typeface="Wingdings" charset="2"/>
              <a:buChar char="§"/>
            </a:pPr>
            <a:endParaRPr lang="en-GB" sz="1800" dirty="0"/>
          </a:p>
          <a:p>
            <a:pPr marL="342900" indent="-342900">
              <a:buFont typeface="Wingdings" charset="2"/>
              <a:buChar char="§"/>
            </a:pPr>
            <a:endParaRPr lang="en-US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67</a:t>
            </a:fld>
            <a:endParaRPr lang="fr-FR"/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304800" y="1357923"/>
            <a:ext cx="6000960" cy="49420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GB" sz="1400" b="0" dirty="0" smtClean="0">
              <a:ea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29" y="4278929"/>
            <a:ext cx="4365171" cy="220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18972"/>
            <a:ext cx="7813965" cy="13716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3</a:t>
            </a:r>
            <a:r>
              <a:rPr lang="en-GB" smtClean="0"/>
              <a:t>. contextual </a:t>
            </a:r>
            <a:r>
              <a:rPr lang="en-GB" dirty="0"/>
              <a:t>identity links</a:t>
            </a:r>
            <a:br>
              <a:rPr lang="en-GB" dirty="0"/>
            </a:b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b="0" dirty="0"/>
              <a:t>P</a:t>
            </a:r>
            <a:r>
              <a:rPr lang="en-US" b="0" dirty="0" smtClean="0"/>
              <a:t>ropose </a:t>
            </a:r>
            <a:r>
              <a:rPr lang="en-US" b="0" dirty="0"/>
              <a:t>an approach that allows the </a:t>
            </a:r>
            <a:r>
              <a:rPr lang="en-US" dirty="0"/>
              <a:t>characterization o</a:t>
            </a:r>
            <a:r>
              <a:rPr lang="en-US" b="0" dirty="0"/>
              <a:t>f the </a:t>
            </a:r>
            <a:r>
              <a:rPr lang="en-US" dirty="0">
                <a:solidFill>
                  <a:srgbClr val="C00000"/>
                </a:solidFill>
              </a:rPr>
              <a:t>context</a:t>
            </a:r>
            <a:r>
              <a:rPr lang="en-US" b="0" dirty="0">
                <a:solidFill>
                  <a:srgbClr val="C00000"/>
                </a:solidFill>
              </a:rPr>
              <a:t> </a:t>
            </a:r>
            <a:r>
              <a:rPr lang="en-US" b="0" dirty="0"/>
              <a:t>in which an </a:t>
            </a:r>
            <a:r>
              <a:rPr lang="en-US" dirty="0">
                <a:solidFill>
                  <a:srgbClr val="C00000"/>
                </a:solidFill>
              </a:rPr>
              <a:t>identity link is </a:t>
            </a:r>
            <a:r>
              <a:rPr lang="en-US" dirty="0" smtClean="0">
                <a:solidFill>
                  <a:srgbClr val="C00000"/>
                </a:solidFill>
              </a:rPr>
              <a:t>valid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rgbClr val="C0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b="0" dirty="0" smtClean="0"/>
              <a:t>A </a:t>
            </a:r>
            <a:r>
              <a:rPr lang="en-US" b="0" dirty="0"/>
              <a:t>context is </a:t>
            </a:r>
            <a:r>
              <a:rPr lang="en-US" b="0" dirty="0" smtClean="0"/>
              <a:t>a </a:t>
            </a:r>
            <a:r>
              <a:rPr lang="en-US" dirty="0"/>
              <a:t>subset of properties </a:t>
            </a:r>
            <a:r>
              <a:rPr lang="en-US" b="0" dirty="0"/>
              <a:t>for which two individuals must have the </a:t>
            </a:r>
            <a:r>
              <a:rPr lang="en-US" dirty="0"/>
              <a:t>same </a:t>
            </a:r>
            <a:r>
              <a:rPr lang="en-US" dirty="0" smtClean="0"/>
              <a:t>values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b="0" dirty="0" smtClean="0"/>
              <a:t>Contextual </a:t>
            </a:r>
            <a:r>
              <a:rPr lang="en-US" b="0" dirty="0"/>
              <a:t>identity link </a:t>
            </a:r>
            <a:r>
              <a:rPr lang="en-US" dirty="0"/>
              <a:t>preserves equivalence relation</a:t>
            </a:r>
            <a:r>
              <a:rPr lang="en-US" b="0" dirty="0"/>
              <a:t>, </a:t>
            </a:r>
            <a:r>
              <a:rPr lang="en-US" b="0" dirty="0" err="1"/>
              <a:t>w.r.t</a:t>
            </a:r>
            <a:r>
              <a:rPr lang="en-US" b="0" dirty="0"/>
              <a:t>. a subset of the </a:t>
            </a:r>
            <a:r>
              <a:rPr lang="en-US" b="0" dirty="0" smtClean="0"/>
              <a:t>properties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 smtClean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68</a:t>
            </a:fld>
            <a:endParaRPr lang="fr-FR"/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304800" y="1357923"/>
            <a:ext cx="6000960" cy="49420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GB" sz="1400" b="0" dirty="0" smtClean="0"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16699" y="1205004"/>
            <a:ext cx="204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/>
              <a:t>Beek</a:t>
            </a:r>
            <a:r>
              <a:rPr lang="en-US" dirty="0"/>
              <a:t> et al., 2016</a:t>
            </a:r>
            <a:r>
              <a:rPr lang="en-US" dirty="0" smtClean="0"/>
              <a:t>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96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18972"/>
            <a:ext cx="7813965" cy="13716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3. contextual </a:t>
            </a:r>
            <a:r>
              <a:rPr lang="en-GB" dirty="0"/>
              <a:t>identity links</a:t>
            </a:r>
            <a:br>
              <a:rPr lang="en-GB" dirty="0"/>
            </a:b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457200" y="1752600"/>
            <a:ext cx="8058150" cy="4373563"/>
          </a:xfrm>
        </p:spPr>
        <p:txBody>
          <a:bodyPr/>
          <a:lstStyle/>
          <a:p>
            <a:pPr marL="342900" indent="-342900">
              <a:buFont typeface="Wingdings" charset="2"/>
              <a:buChar char="§"/>
            </a:pPr>
            <a:r>
              <a:rPr lang="en-US" b="0" dirty="0" smtClean="0"/>
              <a:t>All </a:t>
            </a:r>
            <a:r>
              <a:rPr lang="en-US" b="0" dirty="0"/>
              <a:t>the </a:t>
            </a:r>
            <a:r>
              <a:rPr lang="en-US" dirty="0"/>
              <a:t>possible subsets </a:t>
            </a:r>
            <a:r>
              <a:rPr lang="en-US" b="0" dirty="0"/>
              <a:t>of properties organized in a </a:t>
            </a:r>
            <a:r>
              <a:rPr lang="en-US" dirty="0"/>
              <a:t>lattice</a:t>
            </a:r>
            <a:r>
              <a:rPr lang="en-US" b="0" dirty="0"/>
              <a:t> using the set inclusion </a:t>
            </a:r>
            <a:r>
              <a:rPr lang="en-US" b="0" dirty="0" smtClean="0"/>
              <a:t>relation</a:t>
            </a:r>
            <a:r>
              <a:rPr lang="en-US" b="0" dirty="0"/>
              <a:t>.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 smtClean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69</a:t>
            </a:fld>
            <a:endParaRPr lang="fr-FR"/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304800" y="1357923"/>
            <a:ext cx="6000960" cy="49420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GB" sz="1400" b="0" dirty="0" smtClean="0"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16699" y="1205004"/>
            <a:ext cx="204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[</a:t>
            </a:r>
            <a:r>
              <a:rPr lang="en-US" dirty="0" err="1"/>
              <a:t>Beek</a:t>
            </a:r>
            <a:r>
              <a:rPr lang="en-US" dirty="0"/>
              <a:t> et al., 2016</a:t>
            </a:r>
            <a:r>
              <a:rPr lang="en-US" dirty="0" smtClean="0"/>
              <a:t>]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2874836"/>
            <a:ext cx="5905500" cy="297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 txBox="1">
            <a:spLocks/>
          </p:cNvSpPr>
          <p:nvPr/>
        </p:nvSpPr>
        <p:spPr>
          <a:xfrm>
            <a:off x="304799" y="1970314"/>
            <a:ext cx="8360230" cy="36902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800000"/>
              </a:buClr>
              <a:buFont typeface="+mj-lt"/>
              <a:buAutoNum type="arabicPeriod"/>
            </a:pPr>
            <a:r>
              <a:rPr lang="en-GB" sz="2200" b="0" dirty="0" smtClean="0"/>
              <a:t>Detection of erroneous identity links</a:t>
            </a:r>
          </a:p>
          <a:p>
            <a:pPr marL="457200" indent="-457200">
              <a:buClr>
                <a:srgbClr val="800000"/>
              </a:buClr>
              <a:buFont typeface="+mj-lt"/>
              <a:buAutoNum type="arabicPeriod"/>
            </a:pPr>
            <a:r>
              <a:rPr lang="en-GB" sz="2200" b="0" dirty="0"/>
              <a:t>Use of alternate links </a:t>
            </a:r>
            <a:r>
              <a:rPr lang="en-GB" sz="2200" b="0" dirty="0" smtClean="0"/>
              <a:t> </a:t>
            </a:r>
          </a:p>
          <a:p>
            <a:pPr marL="457200" indent="-457200">
              <a:buClr>
                <a:srgbClr val="800000"/>
              </a:buClr>
              <a:buFont typeface="+mj-lt"/>
              <a:buAutoNum type="arabicPeriod"/>
            </a:pPr>
            <a:r>
              <a:rPr lang="en-GB" sz="2200" b="0" dirty="0" smtClean="0"/>
              <a:t>Detection of contextual identity links </a:t>
            </a:r>
          </a:p>
        </p:txBody>
      </p:sp>
      <p:sp>
        <p:nvSpPr>
          <p:cNvPr id="4" name="Titre 3"/>
          <p:cNvSpPr txBox="1">
            <a:spLocks/>
          </p:cNvSpPr>
          <p:nvPr/>
        </p:nvSpPr>
        <p:spPr>
          <a:xfrm>
            <a:off x="304799" y="646668"/>
            <a:ext cx="7671013" cy="706607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Identity Problem: some solutions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820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18972"/>
            <a:ext cx="7813965" cy="13716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3</a:t>
            </a:r>
            <a:r>
              <a:rPr lang="en-GB" smtClean="0"/>
              <a:t>. contextual </a:t>
            </a:r>
            <a:r>
              <a:rPr lang="en-GB" dirty="0"/>
              <a:t>identity links</a:t>
            </a:r>
            <a:br>
              <a:rPr lang="en-GB" dirty="0"/>
            </a:b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457199" y="1752600"/>
            <a:ext cx="8372475" cy="4373563"/>
          </a:xfrm>
        </p:spPr>
        <p:txBody>
          <a:bodyPr/>
          <a:lstStyle/>
          <a:p>
            <a:pPr marL="342900" indent="-342900">
              <a:buFont typeface="Wingdings" charset="2"/>
              <a:buChar char="§"/>
            </a:pPr>
            <a:r>
              <a:rPr lang="en-US" b="0" dirty="0" smtClean="0"/>
              <a:t>Evaluation on a </a:t>
            </a:r>
            <a:r>
              <a:rPr lang="en-US" b="0" dirty="0"/>
              <a:t>dataset in the instance matching track of </a:t>
            </a:r>
            <a:r>
              <a:rPr lang="en-US" b="0" dirty="0" smtClean="0"/>
              <a:t>the OAEI2012 : a variant </a:t>
            </a:r>
            <a:r>
              <a:rPr lang="en-US" b="0" dirty="0"/>
              <a:t>of the IIMB </a:t>
            </a:r>
            <a:r>
              <a:rPr lang="en-US" b="0" dirty="0" smtClean="0"/>
              <a:t>datasets.</a:t>
            </a:r>
          </a:p>
          <a:p>
            <a:pPr marL="342900" indent="-342900">
              <a:buFont typeface="Wingdings" charset="2"/>
              <a:buChar char="§"/>
            </a:pPr>
            <a:r>
              <a:rPr lang="en-US" b="0" dirty="0" smtClean="0"/>
              <a:t>The obtained identity </a:t>
            </a:r>
            <a:r>
              <a:rPr lang="en-US" b="0" dirty="0" err="1" smtClean="0"/>
              <a:t>subrelations</a:t>
            </a:r>
            <a:r>
              <a:rPr lang="en-US" b="0" dirty="0" smtClean="0"/>
              <a:t> 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70</a:t>
            </a:fld>
            <a:endParaRPr lang="fr-FR"/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304800" y="1357923"/>
            <a:ext cx="6000960" cy="49420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GB" sz="1400" b="0" dirty="0" smtClean="0"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16699" y="1205004"/>
            <a:ext cx="204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[</a:t>
            </a:r>
            <a:r>
              <a:rPr lang="en-US" dirty="0" err="1"/>
              <a:t>Beek</a:t>
            </a:r>
            <a:r>
              <a:rPr lang="en-US" dirty="0"/>
              <a:t> et al., 2016</a:t>
            </a:r>
            <a:r>
              <a:rPr lang="en-US" dirty="0" smtClean="0"/>
              <a:t>]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893169"/>
            <a:ext cx="8361766" cy="3142271"/>
          </a:xfrm>
          <a:prstGeom prst="rect">
            <a:avLst/>
          </a:prstGeom>
        </p:spPr>
      </p:pic>
      <p:pic>
        <p:nvPicPr>
          <p:cNvPr id="9" name="Picture 1027" descr="http://www.parascript.com/wp-content/uploads/2013/08/icon38Improvement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383" y="189736"/>
            <a:ext cx="967171" cy="72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45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457199" y="1752600"/>
            <a:ext cx="8543925" cy="4373563"/>
          </a:xfrm>
        </p:spPr>
        <p:txBody>
          <a:bodyPr/>
          <a:lstStyle/>
          <a:p>
            <a:pPr marL="342900" indent="-342900">
              <a:buFont typeface="Wingdings" charset="2"/>
              <a:buChar char="§"/>
            </a:pPr>
            <a:r>
              <a:rPr lang="en-US" b="0" dirty="0"/>
              <a:t>N</a:t>
            </a:r>
            <a:r>
              <a:rPr lang="en-US" b="0" dirty="0" smtClean="0"/>
              <a:t>ew predicate </a:t>
            </a:r>
            <a:r>
              <a:rPr lang="en-US" b="0" i="1" dirty="0" smtClean="0"/>
              <a:t>:</a:t>
            </a:r>
            <a:r>
              <a:rPr lang="en-US" b="0" i="1" u="sng" dirty="0" err="1" smtClean="0"/>
              <a:t>identiConTo</a:t>
            </a:r>
            <a:r>
              <a:rPr lang="en-US" b="0" i="1" dirty="0" smtClean="0"/>
              <a:t> </a:t>
            </a:r>
            <a:r>
              <a:rPr lang="en-US" b="0" dirty="0" smtClean="0"/>
              <a:t>for expressing </a:t>
            </a:r>
            <a:r>
              <a:rPr lang="en-US" dirty="0" smtClean="0">
                <a:solidFill>
                  <a:srgbClr val="C00000"/>
                </a:solidFill>
              </a:rPr>
              <a:t>contextual identity</a:t>
            </a:r>
            <a:r>
              <a:rPr lang="en-US" b="0" dirty="0" smtClean="0"/>
              <a:t> relation </a:t>
            </a:r>
          </a:p>
          <a:p>
            <a:pPr marL="342900" indent="-342900">
              <a:buFont typeface="Wingdings" charset="2"/>
              <a:buChar char="§"/>
            </a:pPr>
            <a:r>
              <a:rPr lang="en-US" b="0" dirty="0" smtClean="0"/>
              <a:t>An </a:t>
            </a:r>
            <a:r>
              <a:rPr lang="en-US" dirty="0" smtClean="0"/>
              <a:t>algorithm</a:t>
            </a:r>
            <a:r>
              <a:rPr lang="en-US" b="0" dirty="0" smtClean="0"/>
              <a:t> to for automatic detection of the </a:t>
            </a:r>
            <a:r>
              <a:rPr lang="en-US" dirty="0">
                <a:solidFill>
                  <a:srgbClr val="C00000"/>
                </a:solidFill>
              </a:rPr>
              <a:t>most speciﬁc contexts </a:t>
            </a:r>
            <a:r>
              <a:rPr lang="en-US" b="0" dirty="0"/>
              <a:t>in which two </a:t>
            </a:r>
            <a:r>
              <a:rPr lang="en-US" b="0" dirty="0" smtClean="0"/>
              <a:t>instances (resources) are identical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b="0" dirty="0" smtClean="0"/>
              <a:t>the </a:t>
            </a:r>
            <a:r>
              <a:rPr lang="en-US" b="0" dirty="0"/>
              <a:t>detection process can further be guided by a set of </a:t>
            </a:r>
            <a:r>
              <a:rPr lang="en-US" b="1" dirty="0"/>
              <a:t>semantic constraints </a:t>
            </a:r>
            <a:r>
              <a:rPr lang="en-US" b="0" dirty="0"/>
              <a:t>that are provided by domain experts</a:t>
            </a:r>
            <a:r>
              <a:rPr lang="en-US" b="0" dirty="0" smtClean="0"/>
              <a:t>. </a:t>
            </a:r>
          </a:p>
          <a:p>
            <a:pPr marL="342900" indent="-342900">
              <a:buFont typeface="Wingdings" charset="2"/>
              <a:buChar char="§"/>
            </a:pPr>
            <a:endParaRPr lang="en-US" b="0" dirty="0" smtClean="0"/>
          </a:p>
          <a:p>
            <a:pPr marL="342900" indent="-342900">
              <a:buFont typeface="Wingdings" charset="2"/>
              <a:buChar char="§"/>
            </a:pPr>
            <a:r>
              <a:rPr lang="en-US" b="0" dirty="0" smtClean="0"/>
              <a:t>Contexts are deﬁned </a:t>
            </a:r>
            <a:r>
              <a:rPr lang="en-US" b="0" dirty="0"/>
              <a:t>as a sub-ontology of the domain </a:t>
            </a:r>
            <a:r>
              <a:rPr lang="en-US" b="0" dirty="0" smtClean="0"/>
              <a:t>ontology</a:t>
            </a:r>
          </a:p>
          <a:p>
            <a:pPr marL="342900" indent="-342900">
              <a:buFont typeface="Wingdings" charset="2"/>
              <a:buChar char="§"/>
            </a:pPr>
            <a:r>
              <a:rPr lang="en-US" b="0" dirty="0" smtClean="0"/>
              <a:t>All </a:t>
            </a:r>
            <a:r>
              <a:rPr lang="en-US" b="0" dirty="0"/>
              <a:t>the possible contexts </a:t>
            </a:r>
            <a:r>
              <a:rPr lang="en-US" b="0" dirty="0" smtClean="0"/>
              <a:t>are organized </a:t>
            </a:r>
            <a:r>
              <a:rPr lang="en-US" b="0" dirty="0"/>
              <a:t>in a lattice using an order relation.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71</a:t>
            </a:fld>
            <a:endParaRPr lang="fr-FR"/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304800" y="1357923"/>
            <a:ext cx="6000960" cy="49420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GB" sz="1400" b="0" dirty="0" smtClean="0">
              <a:ea typeface="Arial" charset="0"/>
              <a:cs typeface="Arial" charset="0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318972"/>
            <a:ext cx="7813965" cy="13716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3. contextual </a:t>
            </a:r>
            <a:r>
              <a:rPr lang="en-GB" dirty="0"/>
              <a:t>identity links</a:t>
            </a:r>
            <a:br>
              <a:rPr lang="en-GB" dirty="0"/>
            </a:b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16699" y="1205004"/>
            <a:ext cx="204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Raad</a:t>
            </a:r>
            <a:r>
              <a:rPr lang="en-US" dirty="0" smtClean="0"/>
              <a:t> et </a:t>
            </a:r>
            <a:r>
              <a:rPr lang="en-US" dirty="0"/>
              <a:t>al., </a:t>
            </a:r>
            <a:r>
              <a:rPr lang="en-US" dirty="0" smtClean="0"/>
              <a:t>2017]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4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7338" y="1157936"/>
            <a:ext cx="4975782" cy="32381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72</a:t>
            </a:fld>
            <a:endParaRPr lang="fr-FR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568583" y="-103096"/>
            <a:ext cx="7813965" cy="13716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3. contextual </a:t>
            </a:r>
            <a:r>
              <a:rPr lang="en-GB" dirty="0"/>
              <a:t>identity links</a:t>
            </a:r>
            <a:br>
              <a:rPr lang="en-GB" dirty="0"/>
            </a:b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78187" y="826786"/>
            <a:ext cx="204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Raad</a:t>
            </a:r>
            <a:r>
              <a:rPr lang="en-US" dirty="0" smtClean="0"/>
              <a:t> et </a:t>
            </a:r>
            <a:r>
              <a:rPr lang="en-US" dirty="0"/>
              <a:t>al., </a:t>
            </a:r>
            <a:r>
              <a:rPr lang="en-US" dirty="0" smtClean="0"/>
              <a:t>2017]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7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84565" y="4468427"/>
            <a:ext cx="838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5E003B"/>
                </a:solidFill>
              </a:rPr>
              <a:t>Contextual Identity Link Example</a:t>
            </a:r>
          </a:p>
          <a:p>
            <a:pPr algn="ctr"/>
            <a:endParaRPr lang="fr-FR" sz="400" b="1" dirty="0" smtClean="0"/>
          </a:p>
          <a:p>
            <a:r>
              <a:rPr lang="en-US" b="1" dirty="0" smtClean="0"/>
              <a:t>	</a:t>
            </a:r>
            <a:r>
              <a:rPr lang="el-GR" b="1" dirty="0"/>
              <a:t>Π</a:t>
            </a:r>
            <a:r>
              <a:rPr lang="en-US" b="1" baseline="-25000" dirty="0"/>
              <a:t>a</a:t>
            </a:r>
            <a:r>
              <a:rPr lang="el-GR" b="1" dirty="0"/>
              <a:t>(</a:t>
            </a:r>
            <a:r>
              <a:rPr lang="en-US" b="1" dirty="0"/>
              <a:t>Juice) </a:t>
            </a:r>
            <a:r>
              <a:rPr lang="fr-FR" b="1" dirty="0"/>
              <a:t>= { </a:t>
            </a:r>
            <a:r>
              <a:rPr lang="fr-FR" dirty="0"/>
              <a:t>(</a:t>
            </a:r>
            <a:r>
              <a:rPr lang="fr-FR" dirty="0">
                <a:solidFill>
                  <a:srgbClr val="5E003B"/>
                </a:solidFill>
              </a:rPr>
              <a:t>Juice</a:t>
            </a:r>
            <a:r>
              <a:rPr lang="fr-FR" dirty="0"/>
              <a:t>, {</a:t>
            </a:r>
            <a:r>
              <a:rPr lang="fr-FR" dirty="0" err="1"/>
              <a:t>rdf:Type</a:t>
            </a:r>
            <a:r>
              <a:rPr lang="fr-FR" dirty="0"/>
              <a:t>, </a:t>
            </a:r>
            <a:r>
              <a:rPr lang="fr-FR" dirty="0" err="1"/>
              <a:t>expiryDate</a:t>
            </a:r>
            <a:r>
              <a:rPr lang="fr-FR" dirty="0"/>
              <a:t>}, {</a:t>
            </a:r>
            <a:r>
              <a:rPr lang="fr-FR" dirty="0" err="1"/>
              <a:t>isComposedOf</a:t>
            </a:r>
            <a:r>
              <a:rPr lang="fr-FR" dirty="0"/>
              <a:t>}), </a:t>
            </a:r>
          </a:p>
          <a:p>
            <a:r>
              <a:rPr lang="fr-FR" b="1" dirty="0"/>
              <a:t>		     </a:t>
            </a:r>
            <a:r>
              <a:rPr lang="fr-FR" dirty="0"/>
              <a:t>(</a:t>
            </a:r>
            <a:r>
              <a:rPr lang="fr-FR" dirty="0">
                <a:solidFill>
                  <a:srgbClr val="5E003B"/>
                </a:solidFill>
              </a:rPr>
              <a:t>Banana</a:t>
            </a:r>
            <a:r>
              <a:rPr lang="fr-FR" dirty="0"/>
              <a:t>, {</a:t>
            </a:r>
            <a:r>
              <a:rPr lang="fr-FR" dirty="0" err="1"/>
              <a:t>rdf:Type</a:t>
            </a:r>
            <a:r>
              <a:rPr lang="fr-FR" dirty="0"/>
              <a:t>}, {</a:t>
            </a:r>
            <a:r>
              <a:rPr lang="fr-FR" dirty="0" err="1"/>
              <a:t>isComposedOf</a:t>
            </a:r>
            <a:r>
              <a:rPr lang="fr-FR" dirty="0"/>
              <a:t> </a:t>
            </a:r>
            <a:r>
              <a:rPr lang="fr-FR" baseline="30000" dirty="0"/>
              <a:t>-1</a:t>
            </a:r>
            <a:r>
              <a:rPr lang="fr-FR" dirty="0"/>
              <a:t>}),</a:t>
            </a:r>
            <a:br>
              <a:rPr lang="fr-FR" dirty="0"/>
            </a:br>
            <a:r>
              <a:rPr lang="fr-FR" dirty="0"/>
              <a:t>		     (</a:t>
            </a:r>
            <a:r>
              <a:rPr lang="fr-FR" dirty="0" err="1">
                <a:solidFill>
                  <a:srgbClr val="5E003B"/>
                </a:solidFill>
              </a:rPr>
              <a:t>Strawberry</a:t>
            </a:r>
            <a:r>
              <a:rPr lang="fr-FR" dirty="0"/>
              <a:t>, {</a:t>
            </a:r>
            <a:r>
              <a:rPr lang="fr-FR" dirty="0" err="1"/>
              <a:t>rdf:Type</a:t>
            </a:r>
            <a:r>
              <a:rPr lang="fr-FR" dirty="0"/>
              <a:t>}, {</a:t>
            </a:r>
            <a:r>
              <a:rPr lang="fr-FR" dirty="0" err="1"/>
              <a:t>hasAttribute</a:t>
            </a:r>
            <a:r>
              <a:rPr lang="fr-FR" dirty="0"/>
              <a:t>, </a:t>
            </a:r>
            <a:r>
              <a:rPr lang="fr-FR" dirty="0" err="1"/>
              <a:t>isComposedOf</a:t>
            </a:r>
            <a:r>
              <a:rPr lang="fr-FR" dirty="0"/>
              <a:t> </a:t>
            </a:r>
            <a:r>
              <a:rPr lang="fr-FR" baseline="30000" dirty="0"/>
              <a:t>-1</a:t>
            </a:r>
            <a:r>
              <a:rPr lang="fr-FR" dirty="0"/>
              <a:t>}),</a:t>
            </a:r>
          </a:p>
          <a:p>
            <a:r>
              <a:rPr lang="fr-FR" b="1" dirty="0"/>
              <a:t>		     </a:t>
            </a:r>
            <a:r>
              <a:rPr lang="fr-FR" dirty="0"/>
              <a:t>(</a:t>
            </a:r>
            <a:r>
              <a:rPr lang="fr-FR" dirty="0" err="1">
                <a:solidFill>
                  <a:srgbClr val="5E003B"/>
                </a:solidFill>
              </a:rPr>
              <a:t>Weight</a:t>
            </a:r>
            <a:r>
              <a:rPr lang="fr-FR" dirty="0"/>
              <a:t>, {</a:t>
            </a:r>
            <a:r>
              <a:rPr lang="fr-FR" dirty="0" err="1"/>
              <a:t>rdf:Type</a:t>
            </a:r>
            <a:r>
              <a:rPr lang="fr-FR" dirty="0"/>
              <a:t>, </a:t>
            </a:r>
            <a:r>
              <a:rPr lang="fr-FR" dirty="0" err="1"/>
              <a:t>hasValue</a:t>
            </a:r>
            <a:r>
              <a:rPr lang="fr-FR" dirty="0"/>
              <a:t>, </a:t>
            </a:r>
            <a:r>
              <a:rPr lang="fr-FR" dirty="0" err="1"/>
              <a:t>hasUnit</a:t>
            </a:r>
            <a:r>
              <a:rPr lang="fr-FR" dirty="0"/>
              <a:t>}, {hasAttribute</a:t>
            </a:r>
            <a:r>
              <a:rPr lang="fr-FR" baseline="30000" dirty="0"/>
              <a:t>-1</a:t>
            </a:r>
            <a:r>
              <a:rPr lang="fr-FR" dirty="0"/>
              <a:t>})  </a:t>
            </a:r>
            <a:r>
              <a:rPr lang="fr-FR" b="1" dirty="0"/>
              <a:t>}</a:t>
            </a:r>
          </a:p>
          <a:p>
            <a:endParaRPr lang="fr-FR" dirty="0" smtClean="0"/>
          </a:p>
          <a:p>
            <a:pPr algn="ctr"/>
            <a:r>
              <a:rPr lang="en-US" sz="2400" b="1" i="1" dirty="0" err="1" smtClean="0"/>
              <a:t>identiConTo</a:t>
            </a:r>
            <a:r>
              <a:rPr lang="en-US" sz="2400" b="1" i="1" baseline="-25000" dirty="0" smtClean="0"/>
              <a:t>&lt;</a:t>
            </a:r>
            <a:r>
              <a:rPr lang="el-GR" sz="2400" b="1" baseline="-25000" dirty="0" smtClean="0"/>
              <a:t>Π</a:t>
            </a:r>
            <a:r>
              <a:rPr lang="en-US" b="1" i="1" baseline="-25000" dirty="0" smtClean="0"/>
              <a:t>a</a:t>
            </a:r>
            <a:r>
              <a:rPr lang="el-GR" sz="2400" b="1" baseline="-25000" dirty="0" smtClean="0"/>
              <a:t>(</a:t>
            </a:r>
            <a:r>
              <a:rPr lang="fr-FR" sz="2400" b="1" baseline="-25000" dirty="0" smtClean="0"/>
              <a:t>Juice)&gt;</a:t>
            </a:r>
            <a:r>
              <a:rPr lang="fr-FR" sz="2400" b="1" dirty="0" smtClean="0"/>
              <a:t>(juice1, juice2)</a:t>
            </a:r>
            <a:endParaRPr lang="fr-FR" sz="2400" b="1" dirty="0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7338" y="1157936"/>
            <a:ext cx="4975782" cy="32381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73</a:t>
            </a:fld>
            <a:endParaRPr lang="fr-FR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568583" y="-103096"/>
            <a:ext cx="7813965" cy="13716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3. contextual </a:t>
            </a:r>
            <a:r>
              <a:rPr lang="en-GB" dirty="0"/>
              <a:t>identity links</a:t>
            </a:r>
            <a:br>
              <a:rPr lang="en-GB" dirty="0"/>
            </a:b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78187" y="826786"/>
            <a:ext cx="204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Raad</a:t>
            </a:r>
            <a:r>
              <a:rPr lang="en-US" dirty="0" smtClean="0"/>
              <a:t> et </a:t>
            </a:r>
            <a:r>
              <a:rPr lang="en-US" dirty="0"/>
              <a:t>al., </a:t>
            </a:r>
            <a:r>
              <a:rPr lang="en-US" dirty="0" smtClean="0"/>
              <a:t>2017]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84565" y="2067871"/>
            <a:ext cx="28326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Contexts</a:t>
            </a:r>
            <a:r>
              <a:rPr lang="en-US" dirty="0"/>
              <a:t> are deﬁned as a </a:t>
            </a:r>
            <a:r>
              <a:rPr lang="en-US" b="1" dirty="0"/>
              <a:t>sub-ontology</a:t>
            </a:r>
            <a:r>
              <a:rPr lang="en-US" dirty="0"/>
              <a:t> of the domain ontology</a:t>
            </a:r>
          </a:p>
        </p:txBody>
      </p:sp>
    </p:spTree>
    <p:extLst>
      <p:ext uri="{BB962C8B-B14F-4D97-AF65-F5344CB8AC3E}">
        <p14:creationId xmlns:p14="http://schemas.microsoft.com/office/powerpoint/2010/main" val="193523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2146" y="794572"/>
            <a:ext cx="5786041" cy="26219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74</a:t>
            </a:fld>
            <a:endParaRPr lang="fr-FR"/>
          </a:p>
        </p:txBody>
      </p:sp>
      <p:sp>
        <p:nvSpPr>
          <p:cNvPr id="25" name="Title 2"/>
          <p:cNvSpPr>
            <a:spLocks noGrp="1"/>
          </p:cNvSpPr>
          <p:nvPr>
            <p:ph type="title"/>
          </p:nvPr>
        </p:nvSpPr>
        <p:spPr>
          <a:xfrm>
            <a:off x="568583" y="-103096"/>
            <a:ext cx="7813965" cy="13716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3. contextual </a:t>
            </a:r>
            <a:r>
              <a:rPr lang="en-GB" dirty="0"/>
              <a:t>identity links</a:t>
            </a:r>
            <a:br>
              <a:rPr lang="en-GB" dirty="0"/>
            </a:b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878187" y="826786"/>
            <a:ext cx="204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Raad</a:t>
            </a:r>
            <a:r>
              <a:rPr lang="en-US" dirty="0" smtClean="0"/>
              <a:t> et </a:t>
            </a:r>
            <a:r>
              <a:rPr lang="en-US" dirty="0"/>
              <a:t>al., </a:t>
            </a:r>
            <a:r>
              <a:rPr lang="en-US" dirty="0" smtClean="0"/>
              <a:t>2017]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5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99423" y="5638800"/>
            <a:ext cx="2332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b="1" smtClean="0">
                <a:solidFill>
                  <a:srgbClr val="5E003B"/>
                </a:solidFill>
              </a:rPr>
              <a:t>Π</a:t>
            </a:r>
            <a:r>
              <a:rPr lang="en-US" sz="2000" b="1" baseline="-25000" smtClean="0">
                <a:solidFill>
                  <a:srgbClr val="5E003B"/>
                </a:solidFill>
              </a:rPr>
              <a:t>a</a:t>
            </a:r>
            <a:r>
              <a:rPr lang="el-GR" sz="2000" b="1" smtClean="0">
                <a:solidFill>
                  <a:srgbClr val="5E003B"/>
                </a:solidFill>
              </a:rPr>
              <a:t>(</a:t>
            </a:r>
            <a:r>
              <a:rPr lang="en-US" sz="2000" b="1" smtClean="0">
                <a:solidFill>
                  <a:srgbClr val="5E003B"/>
                </a:solidFill>
              </a:rPr>
              <a:t>Juice) </a:t>
            </a:r>
            <a:r>
              <a:rPr lang="fr-FR" sz="2000" b="1">
                <a:solidFill>
                  <a:srgbClr val="5E003B"/>
                </a:solidFill>
              </a:rPr>
              <a:t>≤</a:t>
            </a:r>
            <a:r>
              <a:rPr lang="en-US" sz="2000" b="1" smtClean="0">
                <a:solidFill>
                  <a:srgbClr val="5E003B"/>
                </a:solidFill>
              </a:rPr>
              <a:t> </a:t>
            </a:r>
            <a:r>
              <a:rPr lang="el-GR" sz="2000" b="1" smtClean="0">
                <a:solidFill>
                  <a:srgbClr val="5E003B"/>
                </a:solidFill>
              </a:rPr>
              <a:t>Π</a:t>
            </a:r>
            <a:r>
              <a:rPr lang="en-US" sz="2000" b="1" baseline="-25000" smtClean="0">
                <a:solidFill>
                  <a:srgbClr val="5E003B"/>
                </a:solidFill>
              </a:rPr>
              <a:t>c</a:t>
            </a:r>
            <a:r>
              <a:rPr lang="el-GR" sz="2000" b="1" smtClean="0">
                <a:solidFill>
                  <a:srgbClr val="5E003B"/>
                </a:solidFill>
              </a:rPr>
              <a:t>(</a:t>
            </a:r>
            <a:r>
              <a:rPr lang="en-US" sz="2000" b="1" smtClean="0">
                <a:solidFill>
                  <a:srgbClr val="5E003B"/>
                </a:solidFill>
              </a:rPr>
              <a:t>Juice) </a:t>
            </a:r>
            <a:endParaRPr lang="fr-FR" sz="2000">
              <a:solidFill>
                <a:srgbClr val="5E003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56998" y="5646182"/>
            <a:ext cx="2339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b="1" smtClean="0">
                <a:solidFill>
                  <a:srgbClr val="5E003B"/>
                </a:solidFill>
              </a:rPr>
              <a:t>Π</a:t>
            </a:r>
            <a:r>
              <a:rPr lang="en-US" sz="2000" b="1" baseline="-25000" smtClean="0">
                <a:solidFill>
                  <a:srgbClr val="5E003B"/>
                </a:solidFill>
              </a:rPr>
              <a:t>b</a:t>
            </a:r>
            <a:r>
              <a:rPr lang="el-GR" sz="2000" b="1" smtClean="0">
                <a:solidFill>
                  <a:srgbClr val="5E003B"/>
                </a:solidFill>
              </a:rPr>
              <a:t>(</a:t>
            </a:r>
            <a:r>
              <a:rPr lang="en-US" sz="2000" b="1" smtClean="0">
                <a:solidFill>
                  <a:srgbClr val="5E003B"/>
                </a:solidFill>
              </a:rPr>
              <a:t>Juice) </a:t>
            </a:r>
            <a:r>
              <a:rPr lang="fr-FR" sz="2000" b="1">
                <a:solidFill>
                  <a:srgbClr val="5E003B"/>
                </a:solidFill>
              </a:rPr>
              <a:t>≤</a:t>
            </a:r>
            <a:r>
              <a:rPr lang="en-US" sz="2000" b="1" smtClean="0">
                <a:solidFill>
                  <a:srgbClr val="5E003B"/>
                </a:solidFill>
              </a:rPr>
              <a:t> </a:t>
            </a:r>
            <a:r>
              <a:rPr lang="el-GR" sz="2000" b="1" smtClean="0">
                <a:solidFill>
                  <a:srgbClr val="5E003B"/>
                </a:solidFill>
              </a:rPr>
              <a:t>Π</a:t>
            </a:r>
            <a:r>
              <a:rPr lang="en-US" sz="2000" b="1" baseline="-25000" smtClean="0">
                <a:solidFill>
                  <a:srgbClr val="5E003B"/>
                </a:solidFill>
              </a:rPr>
              <a:t>c</a:t>
            </a:r>
            <a:r>
              <a:rPr lang="el-GR" sz="2000" b="1" smtClean="0">
                <a:solidFill>
                  <a:srgbClr val="5E003B"/>
                </a:solidFill>
              </a:rPr>
              <a:t>(</a:t>
            </a:r>
            <a:r>
              <a:rPr lang="en-US" sz="2000" b="1" smtClean="0">
                <a:solidFill>
                  <a:srgbClr val="5E003B"/>
                </a:solidFill>
              </a:rPr>
              <a:t>Juice) </a:t>
            </a:r>
            <a:endParaRPr lang="fr-FR" sz="2000">
              <a:solidFill>
                <a:srgbClr val="5E003B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2146" y="794572"/>
            <a:ext cx="5786041" cy="26219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531153" y="4648200"/>
            <a:ext cx="926857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5E003B"/>
            </a:solidFill>
          </a:ln>
        </p:spPr>
        <p:txBody>
          <a:bodyPr wrap="none" rtlCol="0">
            <a:spAutoFit/>
          </a:bodyPr>
          <a:lstStyle/>
          <a:p>
            <a:r>
              <a:rPr lang="el-GR" sz="1600" b="1" smtClean="0">
                <a:solidFill>
                  <a:srgbClr val="5E003B"/>
                </a:solidFill>
              </a:rPr>
              <a:t>Π</a:t>
            </a:r>
            <a:r>
              <a:rPr lang="en-US" sz="1600" b="1" baseline="-25000" smtClean="0">
                <a:solidFill>
                  <a:srgbClr val="5E003B"/>
                </a:solidFill>
              </a:rPr>
              <a:t>a</a:t>
            </a:r>
            <a:r>
              <a:rPr lang="el-GR" sz="1600" b="1" smtClean="0">
                <a:solidFill>
                  <a:srgbClr val="5E003B"/>
                </a:solidFill>
              </a:rPr>
              <a:t>(</a:t>
            </a:r>
            <a:r>
              <a:rPr lang="en-US" sz="1600" b="1" smtClean="0">
                <a:solidFill>
                  <a:srgbClr val="5E003B"/>
                </a:solidFill>
              </a:rPr>
              <a:t>Juice)</a:t>
            </a:r>
            <a:endParaRPr lang="fr-FR" sz="1600">
              <a:solidFill>
                <a:srgbClr val="5E003B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1478" y="4648200"/>
            <a:ext cx="933269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5E003B"/>
            </a:solidFill>
          </a:ln>
        </p:spPr>
        <p:txBody>
          <a:bodyPr wrap="none" rtlCol="0">
            <a:spAutoFit/>
          </a:bodyPr>
          <a:lstStyle/>
          <a:p>
            <a:r>
              <a:rPr lang="el-GR" sz="1600" b="1" smtClean="0">
                <a:solidFill>
                  <a:srgbClr val="5E003B"/>
                </a:solidFill>
              </a:rPr>
              <a:t>Π</a:t>
            </a:r>
            <a:r>
              <a:rPr lang="en-US" sz="1600" b="1" baseline="-25000">
                <a:solidFill>
                  <a:srgbClr val="5E003B"/>
                </a:solidFill>
              </a:rPr>
              <a:t>b</a:t>
            </a:r>
            <a:r>
              <a:rPr lang="el-GR" sz="1600" b="1" smtClean="0">
                <a:solidFill>
                  <a:srgbClr val="5E003B"/>
                </a:solidFill>
              </a:rPr>
              <a:t>(</a:t>
            </a:r>
            <a:r>
              <a:rPr lang="en-US" sz="1600" b="1" smtClean="0">
                <a:solidFill>
                  <a:srgbClr val="5E003B"/>
                </a:solidFill>
              </a:rPr>
              <a:t>Juice)</a:t>
            </a:r>
            <a:endParaRPr lang="fr-FR" sz="1600">
              <a:solidFill>
                <a:srgbClr val="5E003B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46654" y="4114800"/>
            <a:ext cx="917239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5E003B"/>
            </a:solidFill>
          </a:ln>
        </p:spPr>
        <p:txBody>
          <a:bodyPr wrap="none" rtlCol="0">
            <a:spAutoFit/>
          </a:bodyPr>
          <a:lstStyle/>
          <a:p>
            <a:r>
              <a:rPr lang="el-GR" sz="1600" b="1" dirty="0" smtClean="0">
                <a:solidFill>
                  <a:srgbClr val="5E003B"/>
                </a:solidFill>
              </a:rPr>
              <a:t>Π</a:t>
            </a:r>
            <a:r>
              <a:rPr lang="en-US" sz="1600" b="1" baseline="-25000" dirty="0" smtClean="0">
                <a:solidFill>
                  <a:srgbClr val="5E003B"/>
                </a:solidFill>
              </a:rPr>
              <a:t>c</a:t>
            </a:r>
            <a:r>
              <a:rPr lang="el-GR" sz="1600" b="1" dirty="0" smtClean="0">
                <a:solidFill>
                  <a:srgbClr val="5E003B"/>
                </a:solidFill>
              </a:rPr>
              <a:t>(</a:t>
            </a:r>
            <a:r>
              <a:rPr lang="en-US" sz="1600" b="1" dirty="0" smtClean="0">
                <a:solidFill>
                  <a:srgbClr val="5E003B"/>
                </a:solidFill>
              </a:rPr>
              <a:t>Juice)</a:t>
            </a:r>
            <a:endParaRPr lang="fr-FR" sz="1600" dirty="0">
              <a:solidFill>
                <a:srgbClr val="5E003B"/>
              </a:solidFill>
            </a:endParaRPr>
          </a:p>
        </p:txBody>
      </p:sp>
      <p:cxnSp>
        <p:nvCxnSpPr>
          <p:cNvPr id="16" name="Straight Connector 15"/>
          <p:cNvCxnSpPr>
            <a:stCxn id="11" idx="0"/>
          </p:cNvCxnSpPr>
          <p:nvPr/>
        </p:nvCxnSpPr>
        <p:spPr>
          <a:xfrm flipV="1">
            <a:off x="2994582" y="4453354"/>
            <a:ext cx="1110692" cy="194846"/>
          </a:xfrm>
          <a:prstGeom prst="line">
            <a:avLst/>
          </a:prstGeom>
          <a:ln w="12700">
            <a:solidFill>
              <a:srgbClr val="5E00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2" idx="0"/>
          </p:cNvCxnSpPr>
          <p:nvPr/>
        </p:nvCxnSpPr>
        <p:spPr>
          <a:xfrm flipH="1" flipV="1">
            <a:off x="4105274" y="4453354"/>
            <a:ext cx="992839" cy="194846"/>
          </a:xfrm>
          <a:prstGeom prst="line">
            <a:avLst/>
          </a:prstGeom>
          <a:ln w="12700">
            <a:solidFill>
              <a:srgbClr val="5E00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40003" y="3505200"/>
            <a:ext cx="33054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5E003B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5E003B"/>
                </a:solidFill>
              </a:defRPr>
            </a:lvl1pPr>
          </a:lstStyle>
          <a:p>
            <a:r>
              <a:rPr lang="fr-FR" sz="1600"/>
              <a:t>…</a:t>
            </a:r>
          </a:p>
        </p:txBody>
      </p:sp>
      <p:cxnSp>
        <p:nvCxnSpPr>
          <p:cNvPr id="19" name="Straight Connector 18"/>
          <p:cNvCxnSpPr>
            <a:stCxn id="15" idx="0"/>
            <a:endCxn id="18" idx="2"/>
          </p:cNvCxnSpPr>
          <p:nvPr/>
        </p:nvCxnSpPr>
        <p:spPr>
          <a:xfrm flipH="1" flipV="1">
            <a:off x="4105273" y="3843754"/>
            <a:ext cx="1" cy="271046"/>
          </a:xfrm>
          <a:prstGeom prst="line">
            <a:avLst/>
          </a:prstGeom>
          <a:ln w="12700">
            <a:solidFill>
              <a:srgbClr val="5E00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40004" y="5181600"/>
            <a:ext cx="330540" cy="338554"/>
          </a:xfrm>
          <a:prstGeom prst="rect">
            <a:avLst/>
          </a:prstGeom>
          <a:noFill/>
          <a:ln>
            <a:solidFill>
              <a:srgbClr val="5E003B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smtClean="0">
                <a:solidFill>
                  <a:srgbClr val="5E003B"/>
                </a:solidFill>
              </a:rPr>
              <a:t>…</a:t>
            </a:r>
            <a:endParaRPr lang="fr-FR" sz="1600">
              <a:solidFill>
                <a:srgbClr val="5E003B"/>
              </a:solidFill>
            </a:endParaRPr>
          </a:p>
        </p:txBody>
      </p:sp>
      <p:cxnSp>
        <p:nvCxnSpPr>
          <p:cNvPr id="21" name="Straight Connector 20"/>
          <p:cNvCxnSpPr>
            <a:stCxn id="20" idx="0"/>
            <a:endCxn id="11" idx="2"/>
          </p:cNvCxnSpPr>
          <p:nvPr/>
        </p:nvCxnSpPr>
        <p:spPr>
          <a:xfrm flipH="1" flipV="1">
            <a:off x="2994582" y="4986754"/>
            <a:ext cx="1110692" cy="194846"/>
          </a:xfrm>
          <a:prstGeom prst="line">
            <a:avLst/>
          </a:prstGeom>
          <a:ln w="12700">
            <a:solidFill>
              <a:srgbClr val="5E00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20" idx="0"/>
            <a:endCxn id="12" idx="2"/>
          </p:cNvCxnSpPr>
          <p:nvPr/>
        </p:nvCxnSpPr>
        <p:spPr>
          <a:xfrm flipV="1">
            <a:off x="4105274" y="4986754"/>
            <a:ext cx="992839" cy="194846"/>
          </a:xfrm>
          <a:prstGeom prst="line">
            <a:avLst/>
          </a:prstGeom>
          <a:ln w="12700">
            <a:solidFill>
              <a:srgbClr val="5E00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69746" y="6065985"/>
            <a:ext cx="781280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each local context </a:t>
            </a:r>
            <a:r>
              <a:rPr lang="fr-FR" sz="1600" b="1" dirty="0" smtClean="0"/>
              <a:t>in </a:t>
            </a:r>
            <a:r>
              <a:rPr lang="el-GR" sz="1600" b="1" dirty="0" smtClean="0"/>
              <a:t>Π</a:t>
            </a:r>
            <a:r>
              <a:rPr lang="en-US" sz="1600" b="1" baseline="-25000" dirty="0"/>
              <a:t>c</a:t>
            </a:r>
            <a:r>
              <a:rPr lang="el-GR" sz="1600" b="1" dirty="0"/>
              <a:t>(</a:t>
            </a:r>
            <a:r>
              <a:rPr lang="en-US" sz="1600" b="1" dirty="0"/>
              <a:t>Juice</a:t>
            </a:r>
            <a:r>
              <a:rPr lang="en-US" sz="1600" b="1" dirty="0" smtClean="0"/>
              <a:t>) is less specific or equal to its corresponding local context in </a:t>
            </a:r>
            <a:r>
              <a:rPr lang="el-GR" sz="1600" b="1" dirty="0" smtClean="0"/>
              <a:t>Π</a:t>
            </a:r>
            <a:r>
              <a:rPr lang="en-US" sz="1600" b="1" baseline="-25000" dirty="0" smtClean="0"/>
              <a:t>a</a:t>
            </a:r>
            <a:r>
              <a:rPr lang="el-GR" sz="1600" b="1" dirty="0" smtClean="0"/>
              <a:t>(</a:t>
            </a:r>
            <a:r>
              <a:rPr lang="en-US" sz="1600" b="1" dirty="0"/>
              <a:t>Juice) </a:t>
            </a:r>
            <a:endParaRPr lang="fr-FR" sz="16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75</a:t>
            </a:fld>
            <a:endParaRPr lang="fr-FR"/>
          </a:p>
        </p:txBody>
      </p:sp>
      <p:sp>
        <p:nvSpPr>
          <p:cNvPr id="25" name="Title 2"/>
          <p:cNvSpPr>
            <a:spLocks noGrp="1"/>
          </p:cNvSpPr>
          <p:nvPr>
            <p:ph type="title"/>
          </p:nvPr>
        </p:nvSpPr>
        <p:spPr>
          <a:xfrm>
            <a:off x="568583" y="-103096"/>
            <a:ext cx="7813965" cy="13716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3. contextual </a:t>
            </a:r>
            <a:r>
              <a:rPr lang="en-GB" dirty="0"/>
              <a:t>identity links</a:t>
            </a:r>
            <a:br>
              <a:rPr lang="en-GB" dirty="0"/>
            </a:b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878187" y="826786"/>
            <a:ext cx="204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Raad</a:t>
            </a:r>
            <a:r>
              <a:rPr lang="en-US" dirty="0" smtClean="0"/>
              <a:t> et </a:t>
            </a:r>
            <a:r>
              <a:rPr lang="en-US" dirty="0"/>
              <a:t>al., </a:t>
            </a:r>
            <a:r>
              <a:rPr lang="en-US" dirty="0" smtClean="0"/>
              <a:t>2017]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3534489"/>
            <a:ext cx="28326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b="1" dirty="0"/>
              <a:t>possible contexts </a:t>
            </a:r>
            <a:r>
              <a:rPr lang="en-US" dirty="0"/>
              <a:t>are organized in a </a:t>
            </a:r>
            <a:r>
              <a:rPr lang="en-US" b="1" dirty="0"/>
              <a:t>lattice</a:t>
            </a:r>
            <a:r>
              <a:rPr lang="en-US" dirty="0"/>
              <a:t> using an order relation.</a:t>
            </a:r>
          </a:p>
        </p:txBody>
      </p:sp>
    </p:spTree>
    <p:extLst>
      <p:ext uri="{BB962C8B-B14F-4D97-AF65-F5344CB8AC3E}">
        <p14:creationId xmlns:p14="http://schemas.microsoft.com/office/powerpoint/2010/main" val="146116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11954" y="1567254"/>
            <a:ext cx="7162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It automatically detects and adds these contextual identity links in the knowledge graph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768143" y="4119733"/>
            <a:ext cx="32730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rgbClr val="5E003B"/>
                </a:solidFill>
              </a:rPr>
              <a:t>DECIDE</a:t>
            </a:r>
          </a:p>
          <a:p>
            <a:pPr algn="ctr"/>
            <a:r>
              <a:rPr lang="fr-FR" b="1" dirty="0" err="1" smtClean="0"/>
              <a:t>DE</a:t>
            </a:r>
            <a:r>
              <a:rPr lang="fr-FR" dirty="0" err="1" smtClean="0"/>
              <a:t>tection</a:t>
            </a:r>
            <a:r>
              <a:rPr lang="fr-FR" dirty="0" smtClean="0"/>
              <a:t> of </a:t>
            </a:r>
            <a:r>
              <a:rPr lang="fr-FR" b="1" dirty="0" err="1" smtClean="0"/>
              <a:t>C</a:t>
            </a:r>
            <a:r>
              <a:rPr lang="fr-FR" dirty="0" err="1" smtClean="0"/>
              <a:t>ontextual</a:t>
            </a:r>
            <a:r>
              <a:rPr lang="fr-FR" b="1" dirty="0" smtClean="0"/>
              <a:t> </a:t>
            </a:r>
            <a:r>
              <a:rPr lang="fr-FR" b="1" dirty="0" err="1" smtClean="0"/>
              <a:t>IDE</a:t>
            </a:r>
            <a:r>
              <a:rPr lang="fr-FR" dirty="0" err="1" smtClean="0"/>
              <a:t>ntity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3769788" y="2562901"/>
            <a:ext cx="132600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5E003B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Knowledge</a:t>
            </a:r>
          </a:p>
          <a:p>
            <a:pPr algn="ctr"/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00711" y="2632068"/>
            <a:ext cx="976289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5E003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Source</a:t>
            </a:r>
          </a:p>
          <a:p>
            <a:pPr algn="ctr"/>
            <a:r>
              <a:rPr lang="en-US" smtClean="0"/>
              <a:t>Class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25815" y="3653528"/>
            <a:ext cx="1156919" cy="646331"/>
          </a:xfrm>
          <a:prstGeom prst="rect">
            <a:avLst/>
          </a:prstGeom>
          <a:noFill/>
          <a:ln>
            <a:solidFill>
              <a:srgbClr val="5E003B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Unwanted</a:t>
            </a:r>
          </a:p>
          <a:p>
            <a:pPr algn="ctr"/>
            <a:r>
              <a:rPr lang="en-US" smtClean="0"/>
              <a:t>Properties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22631" y="2715987"/>
            <a:ext cx="1153969" cy="646331"/>
          </a:xfrm>
          <a:prstGeom prst="rect">
            <a:avLst/>
          </a:prstGeom>
          <a:noFill/>
          <a:ln>
            <a:solidFill>
              <a:srgbClr val="5E003B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Paired</a:t>
            </a:r>
          </a:p>
          <a:p>
            <a:pPr algn="ctr"/>
            <a:r>
              <a:rPr lang="en-US" smtClean="0"/>
              <a:t>Properties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33908" y="3593656"/>
            <a:ext cx="1153970" cy="646331"/>
          </a:xfrm>
          <a:prstGeom prst="rect">
            <a:avLst/>
          </a:prstGeom>
          <a:noFill/>
          <a:ln>
            <a:solidFill>
              <a:srgbClr val="5E003B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Necessary</a:t>
            </a:r>
          </a:p>
          <a:p>
            <a:pPr algn="ctr"/>
            <a:r>
              <a:rPr lang="en-US" smtClean="0"/>
              <a:t>Properties</a:t>
            </a:r>
            <a:endParaRPr lang="en-US"/>
          </a:p>
        </p:txBody>
      </p: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1982734" y="3976694"/>
            <a:ext cx="1598666" cy="180127"/>
          </a:xfrm>
          <a:prstGeom prst="straightConnector1">
            <a:avLst/>
          </a:prstGeom>
          <a:ln w="19050">
            <a:solidFill>
              <a:srgbClr val="5E00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2"/>
          </p:cNvCxnSpPr>
          <p:nvPr/>
        </p:nvCxnSpPr>
        <p:spPr>
          <a:xfrm>
            <a:off x="2699616" y="3362318"/>
            <a:ext cx="1122270" cy="547537"/>
          </a:xfrm>
          <a:prstGeom prst="straightConnector1">
            <a:avLst/>
          </a:prstGeom>
          <a:ln w="19050">
            <a:solidFill>
              <a:srgbClr val="5E00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2"/>
          </p:cNvCxnSpPr>
          <p:nvPr/>
        </p:nvCxnSpPr>
        <p:spPr>
          <a:xfrm flipH="1">
            <a:off x="4432790" y="3209232"/>
            <a:ext cx="1" cy="624424"/>
          </a:xfrm>
          <a:prstGeom prst="straightConnector1">
            <a:avLst/>
          </a:prstGeom>
          <a:ln w="19050">
            <a:solidFill>
              <a:srgbClr val="5E00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2"/>
          </p:cNvCxnSpPr>
          <p:nvPr/>
        </p:nvCxnSpPr>
        <p:spPr>
          <a:xfrm flipH="1">
            <a:off x="5070821" y="3278399"/>
            <a:ext cx="918035" cy="649069"/>
          </a:xfrm>
          <a:prstGeom prst="straightConnector1">
            <a:avLst/>
          </a:prstGeom>
          <a:ln w="19050">
            <a:solidFill>
              <a:srgbClr val="5E00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5" idx="1"/>
          </p:cNvCxnSpPr>
          <p:nvPr/>
        </p:nvCxnSpPr>
        <p:spPr>
          <a:xfrm flipH="1">
            <a:off x="5228091" y="3916822"/>
            <a:ext cx="1305817" cy="286077"/>
          </a:xfrm>
          <a:prstGeom prst="straightConnector1">
            <a:avLst/>
          </a:prstGeom>
          <a:ln w="19050">
            <a:solidFill>
              <a:srgbClr val="5E00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own Arrow 21"/>
          <p:cNvSpPr/>
          <p:nvPr/>
        </p:nvSpPr>
        <p:spPr>
          <a:xfrm>
            <a:off x="4288555" y="5087712"/>
            <a:ext cx="304800" cy="523875"/>
          </a:xfrm>
          <a:prstGeom prst="downArrow">
            <a:avLst/>
          </a:prstGeom>
          <a:solidFill>
            <a:srgbClr val="5E0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/>
          <p:cNvSpPr txBox="1"/>
          <p:nvPr/>
        </p:nvSpPr>
        <p:spPr>
          <a:xfrm>
            <a:off x="1266979" y="5687787"/>
            <a:ext cx="6420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For each pair of instances (i</a:t>
            </a:r>
            <a:r>
              <a:rPr lang="en-US" baseline="-25000" dirty="0" smtClean="0"/>
              <a:t>1</a:t>
            </a:r>
            <a:r>
              <a:rPr lang="en-US" dirty="0" smtClean="0"/>
              <a:t>, i</a:t>
            </a:r>
            <a:r>
              <a:rPr lang="en-US" baseline="-25000" dirty="0" smtClean="0"/>
              <a:t>2</a:t>
            </a:r>
            <a:r>
              <a:rPr lang="en-US" dirty="0" smtClean="0"/>
              <a:t>) of the source class</a:t>
            </a:r>
          </a:p>
          <a:p>
            <a:pPr algn="ctr"/>
            <a:r>
              <a:rPr lang="en-US" b="1" dirty="0" smtClean="0"/>
              <a:t>set of the most specific global contexts in which (i</a:t>
            </a:r>
            <a:r>
              <a:rPr lang="en-US" b="1" baseline="-25000" dirty="0" smtClean="0"/>
              <a:t>1</a:t>
            </a:r>
            <a:r>
              <a:rPr lang="en-US" b="1" dirty="0" smtClean="0"/>
              <a:t>, i</a:t>
            </a:r>
            <a:r>
              <a:rPr lang="en-US" b="1" baseline="-25000" dirty="0" smtClean="0"/>
              <a:t>2</a:t>
            </a:r>
            <a:r>
              <a:rPr lang="en-US" b="1" dirty="0" smtClean="0"/>
              <a:t>) are identical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76</a:t>
            </a:fld>
            <a:endParaRPr lang="fr-FR"/>
          </a:p>
        </p:txBody>
      </p:sp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568583" y="-103096"/>
            <a:ext cx="7813965" cy="13716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3. contextual </a:t>
            </a:r>
            <a:r>
              <a:rPr lang="en-GB" dirty="0"/>
              <a:t>identity links</a:t>
            </a:r>
            <a:br>
              <a:rPr lang="en-GB" dirty="0"/>
            </a:b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878187" y="826786"/>
            <a:ext cx="204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Raad</a:t>
            </a:r>
            <a:r>
              <a:rPr lang="en-US" dirty="0" smtClean="0"/>
              <a:t> et </a:t>
            </a:r>
            <a:r>
              <a:rPr lang="en-US" dirty="0"/>
              <a:t>al., </a:t>
            </a:r>
            <a:r>
              <a:rPr lang="en-US" dirty="0" smtClean="0"/>
              <a:t>2017]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9616" y="2830317"/>
            <a:ext cx="3112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Transformation of Micro-organisms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041015" y="2875550"/>
            <a:ext cx="16440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Digestion Process</a:t>
            </a:r>
            <a:endParaRPr lang="en-US" sz="1600" dirty="0"/>
          </a:p>
        </p:txBody>
      </p:sp>
      <p:pic>
        <p:nvPicPr>
          <p:cNvPr id="23" name="Picture 2" descr="C:\Users\Joe\Desktop\PhD\Présentations\Images\paper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69" y="2011004"/>
            <a:ext cx="712331" cy="7504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:\Users\Joe\Desktop\PhD\Présentations\Images\paper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453" y="1926354"/>
            <a:ext cx="712331" cy="7504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8435" y="4278599"/>
            <a:ext cx="1194368" cy="5671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1215206" y="4735023"/>
            <a:ext cx="970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i="1" err="1" smtClean="0">
                <a:solidFill>
                  <a:srgbClr val="5E003B"/>
                </a:solidFill>
              </a:rPr>
              <a:t>CellExtraDry</a:t>
            </a:r>
            <a:endParaRPr lang="fr-FR" sz="1200" b="1" i="1">
              <a:solidFill>
                <a:srgbClr val="5E003B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54002" y="4126199"/>
            <a:ext cx="2807207" cy="1815882"/>
          </a:xfrm>
          <a:prstGeom prst="rect">
            <a:avLst/>
          </a:prstGeom>
          <a:noFill/>
          <a:ln w="19050">
            <a:solidFill>
              <a:srgbClr val="5E003B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sz="1600" b="1" smtClean="0"/>
          </a:p>
          <a:p>
            <a:endParaRPr lang="en-US" sz="1600" b="1" smtClean="0"/>
          </a:p>
          <a:p>
            <a:endParaRPr lang="en-US" sz="1600" b="1" smtClean="0"/>
          </a:p>
          <a:p>
            <a:endParaRPr lang="en-US" sz="1600" b="1" smtClean="0"/>
          </a:p>
          <a:p>
            <a:r>
              <a:rPr lang="en-US" sz="1600" b="1" smtClean="0"/>
              <a:t>- Classes: </a:t>
            </a:r>
            <a:r>
              <a:rPr lang="fr-FR" sz="1600"/>
              <a:t>≈ </a:t>
            </a:r>
            <a:r>
              <a:rPr lang="en-US" sz="1600" smtClean="0"/>
              <a:t>4 700</a:t>
            </a:r>
            <a:endParaRPr lang="en-US" sz="1600" b="1" smtClean="0"/>
          </a:p>
          <a:p>
            <a:r>
              <a:rPr lang="en-US" sz="1600" b="1" smtClean="0"/>
              <a:t>- Individuals: </a:t>
            </a:r>
            <a:r>
              <a:rPr lang="fr-FR" sz="1600"/>
              <a:t>≈ </a:t>
            </a:r>
            <a:r>
              <a:rPr lang="en-US" sz="1600" smtClean="0"/>
              <a:t>415 000</a:t>
            </a:r>
            <a:endParaRPr lang="en-US" sz="1600" b="1" smtClean="0"/>
          </a:p>
          <a:p>
            <a:r>
              <a:rPr lang="en-US" sz="1600" b="1" smtClean="0"/>
              <a:t>- Statements: </a:t>
            </a:r>
            <a:r>
              <a:rPr lang="fr-FR" sz="1600"/>
              <a:t>≈ </a:t>
            </a:r>
            <a:r>
              <a:rPr lang="en-US" sz="1600" smtClean="0"/>
              <a:t>1 700 000</a:t>
            </a:r>
          </a:p>
        </p:txBody>
      </p:sp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4040" y="4265681"/>
            <a:ext cx="1194368" cy="5671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573962" y="4722105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i="1" err="1" smtClean="0">
                <a:solidFill>
                  <a:srgbClr val="5E003B"/>
                </a:solidFill>
              </a:rPr>
              <a:t>Carredas</a:t>
            </a:r>
            <a:endParaRPr lang="fr-FR" sz="1200" b="1" i="1">
              <a:solidFill>
                <a:srgbClr val="5E003B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996625" y="4113281"/>
            <a:ext cx="2585378" cy="1815882"/>
          </a:xfrm>
          <a:prstGeom prst="rect">
            <a:avLst/>
          </a:prstGeom>
          <a:noFill/>
          <a:ln w="19050">
            <a:solidFill>
              <a:srgbClr val="5E003B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sz="1600" b="1" smtClean="0"/>
          </a:p>
          <a:p>
            <a:endParaRPr lang="en-US" sz="1600" b="1" dirty="0" smtClean="0"/>
          </a:p>
          <a:p>
            <a:endParaRPr lang="en-US" sz="1600" b="1" dirty="0" smtClean="0"/>
          </a:p>
          <a:p>
            <a:endParaRPr lang="en-US" sz="1600" b="1" dirty="0" smtClean="0"/>
          </a:p>
          <a:p>
            <a:r>
              <a:rPr lang="en-US" sz="1600" b="1" dirty="0" smtClean="0"/>
              <a:t>- Classes : </a:t>
            </a:r>
            <a:r>
              <a:rPr lang="fr-FR" sz="1600" dirty="0"/>
              <a:t>≈ </a:t>
            </a:r>
            <a:r>
              <a:rPr lang="en-US" sz="1600" dirty="0" smtClean="0"/>
              <a:t>5 </a:t>
            </a:r>
            <a:r>
              <a:rPr lang="en-US" sz="1600" dirty="0"/>
              <a:t>000</a:t>
            </a:r>
          </a:p>
          <a:p>
            <a:r>
              <a:rPr lang="en-US" sz="1600" b="1" dirty="0" smtClean="0"/>
              <a:t>- Individuals: </a:t>
            </a:r>
            <a:r>
              <a:rPr lang="fr-FR" sz="1600" dirty="0"/>
              <a:t>≈ </a:t>
            </a:r>
            <a:r>
              <a:rPr lang="en-US" sz="1600" dirty="0" smtClean="0"/>
              <a:t>42 000</a:t>
            </a:r>
            <a:endParaRPr lang="en-US" sz="1600" dirty="0"/>
          </a:p>
          <a:p>
            <a:r>
              <a:rPr lang="en-US" sz="1600" b="1" dirty="0" smtClean="0"/>
              <a:t>- Statements : </a:t>
            </a:r>
            <a:r>
              <a:rPr lang="fr-FR" sz="1600" dirty="0" smtClean="0"/>
              <a:t>≈ </a:t>
            </a:r>
            <a:r>
              <a:rPr lang="en-US" sz="1600" dirty="0" smtClean="0"/>
              <a:t>237 000</a:t>
            </a:r>
          </a:p>
        </p:txBody>
      </p:sp>
      <p:sp>
        <p:nvSpPr>
          <p:cNvPr id="51" name="Down Arrow 50"/>
          <p:cNvSpPr/>
          <p:nvPr/>
        </p:nvSpPr>
        <p:spPr>
          <a:xfrm>
            <a:off x="1552806" y="3443517"/>
            <a:ext cx="304800" cy="523875"/>
          </a:xfrm>
          <a:prstGeom prst="downArrow">
            <a:avLst/>
          </a:prstGeom>
          <a:solidFill>
            <a:srgbClr val="5E0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Down Arrow 51"/>
          <p:cNvSpPr/>
          <p:nvPr/>
        </p:nvSpPr>
        <p:spPr>
          <a:xfrm>
            <a:off x="6839313" y="3442316"/>
            <a:ext cx="304800" cy="523875"/>
          </a:xfrm>
          <a:prstGeom prst="downArrow">
            <a:avLst/>
          </a:prstGeom>
          <a:solidFill>
            <a:srgbClr val="5E0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3625" y="3057348"/>
            <a:ext cx="2248984" cy="10679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/>
          <p:cNvCxnSpPr>
            <a:stCxn id="47" idx="3"/>
          </p:cNvCxnSpPr>
          <p:nvPr/>
        </p:nvCxnSpPr>
        <p:spPr>
          <a:xfrm flipV="1">
            <a:off x="3261209" y="4201535"/>
            <a:ext cx="1078994" cy="832605"/>
          </a:xfrm>
          <a:prstGeom prst="straightConnector1">
            <a:avLst/>
          </a:prstGeom>
          <a:ln w="19050">
            <a:solidFill>
              <a:srgbClr val="5E00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0" idx="1"/>
          </p:cNvCxnSpPr>
          <p:nvPr/>
        </p:nvCxnSpPr>
        <p:spPr>
          <a:xfrm flipH="1" flipV="1">
            <a:off x="4428117" y="4201535"/>
            <a:ext cx="1568508" cy="819687"/>
          </a:xfrm>
          <a:prstGeom prst="straightConnector1">
            <a:avLst/>
          </a:prstGeom>
          <a:ln w="19050">
            <a:solidFill>
              <a:srgbClr val="5E00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607286" y="426568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RDF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11098" y="420153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RDF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77</a:t>
            </a:fld>
            <a:endParaRPr lang="fr-FR"/>
          </a:p>
        </p:txBody>
      </p:sp>
      <p:pic>
        <p:nvPicPr>
          <p:cNvPr id="59" name="Picture 1027" descr="http://www.parascript.com/wp-content/uploads/2013/08/icon38Improvement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383" y="189736"/>
            <a:ext cx="967171" cy="72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le 2"/>
          <p:cNvSpPr>
            <a:spLocks noGrp="1"/>
          </p:cNvSpPr>
          <p:nvPr>
            <p:ph type="title"/>
          </p:nvPr>
        </p:nvSpPr>
        <p:spPr>
          <a:xfrm>
            <a:off x="568583" y="-103096"/>
            <a:ext cx="7813965" cy="13716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3. contextual </a:t>
            </a:r>
            <a:r>
              <a:rPr lang="en-GB" dirty="0"/>
              <a:t>identity links</a:t>
            </a:r>
            <a:br>
              <a:rPr lang="en-GB" dirty="0"/>
            </a:b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878187" y="826786"/>
            <a:ext cx="204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Raad</a:t>
            </a:r>
            <a:r>
              <a:rPr lang="en-US" dirty="0" smtClean="0"/>
              <a:t> et </a:t>
            </a:r>
            <a:r>
              <a:rPr lang="en-US" dirty="0"/>
              <a:t>al., </a:t>
            </a:r>
            <a:r>
              <a:rPr lang="en-US" dirty="0" smtClean="0"/>
              <a:t>2017]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1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853958"/>
              </p:ext>
            </p:extLst>
          </p:nvPr>
        </p:nvGraphicFramePr>
        <p:xfrm>
          <a:off x="710207" y="4191000"/>
          <a:ext cx="6872262" cy="22098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3412804"/>
                <a:gridCol w="1808391"/>
                <a:gridCol w="1651067"/>
              </a:tblGrid>
              <a:tr h="0">
                <a:tc rowSpan="2">
                  <a:txBody>
                    <a:bodyPr/>
                    <a:lstStyle/>
                    <a:p>
                      <a:endParaRPr lang="fr-FR" sz="14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</a:t>
                      </a:r>
                      <a:r>
                        <a:rPr lang="fr-FR" sz="14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</a:t>
                      </a:r>
                      <a:endParaRPr lang="fr-FR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</a:t>
                      </a:r>
                      <a:r>
                        <a:rPr lang="fr-FR" sz="14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fr-FR" sz="14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Mixture</a:t>
                      </a:r>
                      <a:endParaRPr lang="fr-FR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</a:t>
                      </a:r>
                      <a:endParaRPr lang="fr-FR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736">
                <a:tc>
                  <a:txBody>
                    <a:bodyPr/>
                    <a:lstStyle/>
                    <a:p>
                      <a:pPr algn="r"/>
                      <a:r>
                        <a:rPr lang="fr-FR" sz="1400" b="1" i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 Instances</a:t>
                      </a:r>
                      <a:endParaRPr lang="fr-FR" sz="1400" b="1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1,187</a:t>
                      </a:r>
                      <a:endParaRPr lang="fr-FR" sz="15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581</a:t>
                      </a:r>
                      <a:endParaRPr lang="fr-FR" sz="15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  <a:tr h="223736">
                <a:tc>
                  <a:txBody>
                    <a:bodyPr/>
                    <a:lstStyle/>
                    <a:p>
                      <a:pPr algn="r"/>
                      <a:r>
                        <a:rPr lang="fr-FR" sz="1400" b="1" i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 </a:t>
                      </a:r>
                      <a:r>
                        <a:rPr lang="fr-FR" sz="1400" b="1" i="1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Possible pairs</a:t>
                      </a:r>
                      <a:endParaRPr lang="fr-FR" sz="1400" b="1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703,891</a:t>
                      </a:r>
                      <a:endParaRPr lang="fr-FR" sz="15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168,490</a:t>
                      </a:r>
                      <a:endParaRPr lang="fr-FR" sz="15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  <a:tr h="22373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i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 Distinct Global </a:t>
                      </a:r>
                      <a:r>
                        <a:rPr lang="fr-FR" sz="1400" b="1" i="1" kern="12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Contexts</a:t>
                      </a:r>
                      <a:endParaRPr lang="fr-FR" sz="1400" b="1" i="1" kern="12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2 232</a:t>
                      </a:r>
                      <a:endParaRPr lang="fr-FR" sz="15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718</a:t>
                      </a:r>
                      <a:endParaRPr lang="fr-FR" sz="15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</a:tr>
              <a:tr h="223736">
                <a:tc>
                  <a:txBody>
                    <a:bodyPr/>
                    <a:lstStyle/>
                    <a:p>
                      <a:pPr algn="r"/>
                      <a:r>
                        <a:rPr lang="fr-FR" sz="1400" b="1" i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 </a:t>
                      </a:r>
                      <a:r>
                        <a:rPr lang="fr-FR" sz="1400" b="1" i="1" kern="12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Contextual</a:t>
                      </a:r>
                      <a:r>
                        <a:rPr lang="fr-FR" sz="1400" b="1" i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fr-FR" sz="1400" b="1" i="1" kern="12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identity</a:t>
                      </a:r>
                      <a:r>
                        <a:rPr lang="fr-FR" sz="1400" b="1" i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links</a:t>
                      </a:r>
                      <a:endParaRPr lang="fr-FR" sz="1400" b="1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1, 279,376</a:t>
                      </a:r>
                      <a:endParaRPr lang="fr-FR" sz="15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348,017</a:t>
                      </a:r>
                      <a:endParaRPr lang="fr-FR" sz="15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736">
                <a:tc>
                  <a:txBody>
                    <a:bodyPr/>
                    <a:lstStyle/>
                    <a:p>
                      <a:pPr algn="r"/>
                      <a:r>
                        <a:rPr lang="fr-FR" sz="1400" b="1" i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 </a:t>
                      </a:r>
                      <a:r>
                        <a:rPr lang="fr-FR" sz="1400" b="1" i="1" kern="12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Contextual</a:t>
                      </a:r>
                      <a:r>
                        <a:rPr lang="fr-FR" sz="1400" b="1" i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fr-FR" sz="1400" b="1" i="1" kern="12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identity</a:t>
                      </a:r>
                      <a:r>
                        <a:rPr lang="fr-FR" sz="1400" b="1" i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links per pair</a:t>
                      </a:r>
                      <a:endParaRPr lang="fr-FR" sz="1400" b="1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1.81</a:t>
                      </a:r>
                      <a:endParaRPr lang="fr-FR" sz="15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2.06</a:t>
                      </a:r>
                      <a:endParaRPr lang="fr-FR" sz="15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7738" y="1539994"/>
            <a:ext cx="1933524" cy="9181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33400" y="2348221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dirty="0" err="1" smtClean="0">
                <a:solidFill>
                  <a:srgbClr val="62003B"/>
                </a:solidFill>
              </a:rPr>
              <a:t>CellExtraDry</a:t>
            </a:r>
            <a:r>
              <a:rPr lang="fr-FR" sz="1600" b="1" i="1" dirty="0" smtClean="0">
                <a:solidFill>
                  <a:srgbClr val="62003B"/>
                </a:solidFill>
              </a:rPr>
              <a:t> + </a:t>
            </a:r>
            <a:r>
              <a:rPr lang="fr-FR" sz="1600" b="1" i="1" dirty="0" err="1" smtClean="0">
                <a:solidFill>
                  <a:srgbClr val="62003B"/>
                </a:solidFill>
              </a:rPr>
              <a:t>Carredas</a:t>
            </a:r>
            <a:endParaRPr lang="fr-FR" sz="1600" b="1" i="1" dirty="0">
              <a:solidFill>
                <a:srgbClr val="62003B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7000" y="2990650"/>
            <a:ext cx="3200400" cy="1077218"/>
          </a:xfrm>
          <a:prstGeom prst="rect">
            <a:avLst/>
          </a:prstGeom>
          <a:noFill/>
          <a:ln w="19050">
            <a:noFill/>
            <a:prstDash val="sysDash"/>
          </a:ln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950 </a:t>
            </a:r>
            <a:r>
              <a:rPr lang="fr-FR" sz="1600" i="1" dirty="0" smtClean="0"/>
              <a:t>classes</a:t>
            </a:r>
            <a:endParaRPr lang="fr-FR" sz="1600" b="1" i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1,5 millions </a:t>
            </a:r>
            <a:r>
              <a:rPr lang="fr-FR" sz="1600" i="1" dirty="0" smtClean="0"/>
              <a:t>triplets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284 </a:t>
            </a:r>
            <a:r>
              <a:rPr lang="fr-FR" sz="1600" i="1" dirty="0" smtClean="0"/>
              <a:t>processus de transformations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3400" y="1499146"/>
            <a:ext cx="2438400" cy="2723425"/>
          </a:xfrm>
          <a:prstGeom prst="rect">
            <a:avLst/>
          </a:prstGeom>
          <a:noFill/>
          <a:ln w="6350">
            <a:solidFill>
              <a:srgbClr val="620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132888" y="2613381"/>
            <a:ext cx="28782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2003B"/>
                </a:solidFill>
              </a:rPr>
              <a:t>DECIDE</a:t>
            </a:r>
          </a:p>
          <a:p>
            <a:pPr algn="ctr"/>
            <a:r>
              <a:rPr lang="en-US" sz="1600" b="1" dirty="0" err="1" smtClean="0"/>
              <a:t>DE</a:t>
            </a:r>
            <a:r>
              <a:rPr lang="en-US" sz="1600" dirty="0" err="1" smtClean="0"/>
              <a:t>tection</a:t>
            </a:r>
            <a:r>
              <a:rPr lang="en-US" sz="1600" dirty="0" smtClean="0"/>
              <a:t> of </a:t>
            </a:r>
            <a:r>
              <a:rPr lang="en-US" sz="1600" b="1" dirty="0" smtClean="0"/>
              <a:t>C</a:t>
            </a:r>
            <a:r>
              <a:rPr lang="en-US" sz="1600" dirty="0" smtClean="0"/>
              <a:t>ontextual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IDE</a:t>
            </a:r>
            <a:r>
              <a:rPr lang="en-US" sz="1600" dirty="0" err="1" smtClean="0"/>
              <a:t>ntity</a:t>
            </a:r>
            <a:endParaRPr lang="en-US" sz="1600" dirty="0"/>
          </a:p>
        </p:txBody>
      </p:sp>
      <p:sp>
        <p:nvSpPr>
          <p:cNvPr id="24" name="Down Arrow 23"/>
          <p:cNvSpPr/>
          <p:nvPr/>
        </p:nvSpPr>
        <p:spPr>
          <a:xfrm>
            <a:off x="4449012" y="3535565"/>
            <a:ext cx="228600" cy="426835"/>
          </a:xfrm>
          <a:prstGeom prst="downArrow">
            <a:avLst/>
          </a:prstGeom>
          <a:solidFill>
            <a:srgbClr val="5E0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/>
          <p:cNvSpPr txBox="1"/>
          <p:nvPr/>
        </p:nvSpPr>
        <p:spPr>
          <a:xfrm>
            <a:off x="5486400" y="1824572"/>
            <a:ext cx="3509154" cy="1138773"/>
          </a:xfrm>
          <a:prstGeom prst="rect">
            <a:avLst/>
          </a:prstGeom>
          <a:noFill/>
          <a:ln>
            <a:solidFill>
              <a:srgbClr val="5E003B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fr-FR" sz="1700" dirty="0" err="1" smtClean="0"/>
              <a:t>Irrelevant</a:t>
            </a:r>
            <a:r>
              <a:rPr lang="fr-FR" sz="1700" dirty="0" smtClean="0"/>
              <a:t> </a:t>
            </a:r>
            <a:r>
              <a:rPr lang="fr-FR" sz="1700" dirty="0" err="1" smtClean="0"/>
              <a:t>properties</a:t>
            </a:r>
            <a:r>
              <a:rPr lang="fr-FR" sz="1700" dirty="0" smtClean="0"/>
              <a:t> </a:t>
            </a:r>
          </a:p>
          <a:p>
            <a:r>
              <a:rPr lang="en-US" sz="1700" b="1" i="1" dirty="0"/>
              <a:t>up = (observation, observes, *)</a:t>
            </a:r>
          </a:p>
          <a:p>
            <a:endParaRPr lang="fr-FR" sz="1700" dirty="0"/>
          </a:p>
          <a:p>
            <a:endParaRPr lang="fr-FR" sz="1700" dirty="0" smtClean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132888" y="2209292"/>
            <a:ext cx="1210512" cy="404089"/>
          </a:xfrm>
          <a:prstGeom prst="straightConnector1">
            <a:avLst/>
          </a:prstGeom>
          <a:ln w="19050">
            <a:solidFill>
              <a:srgbClr val="6200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677612" y="2209292"/>
            <a:ext cx="808788" cy="404089"/>
          </a:xfrm>
          <a:prstGeom prst="straightConnector1">
            <a:avLst/>
          </a:prstGeom>
          <a:ln w="19050">
            <a:solidFill>
              <a:srgbClr val="6200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027" descr="http://www.parascript.com/wp-content/uploads/2013/08/icon38Improvemen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383" y="189736"/>
            <a:ext cx="967171" cy="72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2"/>
          <p:cNvSpPr>
            <a:spLocks noGrp="1"/>
          </p:cNvSpPr>
          <p:nvPr>
            <p:ph type="title"/>
          </p:nvPr>
        </p:nvSpPr>
        <p:spPr>
          <a:xfrm>
            <a:off x="568583" y="-103096"/>
            <a:ext cx="7813965" cy="13716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3. contextual </a:t>
            </a:r>
            <a:r>
              <a:rPr lang="en-GB" dirty="0"/>
              <a:t>identity links</a:t>
            </a:r>
            <a:br>
              <a:rPr lang="en-GB" dirty="0"/>
            </a:b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78187" y="826786"/>
            <a:ext cx="204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Raad</a:t>
            </a:r>
            <a:r>
              <a:rPr lang="en-US" dirty="0" smtClean="0"/>
              <a:t> et </a:t>
            </a:r>
            <a:r>
              <a:rPr lang="en-US" dirty="0"/>
              <a:t>al., </a:t>
            </a:r>
            <a:r>
              <a:rPr lang="en-US" dirty="0" smtClean="0"/>
              <a:t>2017]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11" name="Picture 3" descr="C:\Users\Joe\Desktop\Picture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31758"/>
            <a:ext cx="7954054" cy="1981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90500" y="3810000"/>
            <a:ext cx="8763000" cy="22313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GB" sz="900" b="1" dirty="0" smtClean="0"/>
          </a:p>
          <a:p>
            <a:pPr algn="ctr"/>
            <a:r>
              <a:rPr lang="en-GB" sz="2400" dirty="0" smtClean="0"/>
              <a:t>Detect for each context</a:t>
            </a:r>
            <a:r>
              <a:rPr lang="en-GB" sz="2400" b="1" dirty="0" smtClean="0"/>
              <a:t> </a:t>
            </a:r>
            <a:r>
              <a:rPr lang="en-GB" sz="2400" b="1" dirty="0" err="1" smtClean="0"/>
              <a:t>GC</a:t>
            </a:r>
            <a:r>
              <a:rPr lang="en-GB" sz="2400" b="1" baseline="-25000" dirty="0" err="1" smtClean="0"/>
              <a:t>i</a:t>
            </a:r>
            <a:r>
              <a:rPr lang="en-GB" sz="2400" dirty="0" smtClean="0"/>
              <a:t>, the measures </a:t>
            </a:r>
            <a:r>
              <a:rPr lang="en-GB" sz="2400" b="1" dirty="0" smtClean="0"/>
              <a:t>m</a:t>
            </a:r>
            <a:r>
              <a:rPr lang="en-GB" sz="2400" b="1" baseline="-25000" dirty="0" smtClean="0"/>
              <a:t>i </a:t>
            </a:r>
            <a:r>
              <a:rPr lang="en-GB" sz="2400" dirty="0" smtClean="0"/>
              <a:t>where </a:t>
            </a:r>
          </a:p>
          <a:p>
            <a:pPr algn="ctr"/>
            <a:endParaRPr lang="en-GB" sz="1000" dirty="0" smtClean="0">
              <a:solidFill>
                <a:srgbClr val="62003B"/>
              </a:solidFill>
            </a:endParaRPr>
          </a:p>
          <a:p>
            <a:pPr algn="ctr"/>
            <a:r>
              <a:rPr lang="en-GB" sz="2400" b="1" i="1" dirty="0" err="1" smtClean="0"/>
              <a:t>identiConTo</a:t>
            </a:r>
            <a:r>
              <a:rPr lang="en-GB" sz="2400" b="1" baseline="-25000" dirty="0" smtClean="0"/>
              <a:t>&lt;</a:t>
            </a:r>
            <a:r>
              <a:rPr lang="en-GB" sz="2400" b="1" baseline="-25000" dirty="0" err="1" smtClean="0"/>
              <a:t>GCi</a:t>
            </a:r>
            <a:r>
              <a:rPr lang="en-GB" sz="2400" b="1" baseline="-25000" dirty="0" smtClean="0"/>
              <a:t>&gt;</a:t>
            </a:r>
            <a:r>
              <a:rPr lang="en-GB" sz="2400" b="1" dirty="0" smtClean="0"/>
              <a:t>(i</a:t>
            </a:r>
            <a:r>
              <a:rPr lang="en-GB" sz="2400" b="1" baseline="-25000" dirty="0" smtClean="0"/>
              <a:t>1</a:t>
            </a:r>
            <a:r>
              <a:rPr lang="en-GB" sz="2400" b="1" dirty="0" smtClean="0"/>
              <a:t>, i</a:t>
            </a:r>
            <a:r>
              <a:rPr lang="en-GB" sz="2400" b="1" baseline="-25000" dirty="0" smtClean="0"/>
              <a:t>2</a:t>
            </a:r>
            <a:r>
              <a:rPr lang="en-GB" sz="2400" b="1" dirty="0" smtClean="0"/>
              <a:t>) ∩ </a:t>
            </a:r>
            <a:r>
              <a:rPr lang="en-GB" sz="2400" b="1" i="1" dirty="0" smtClean="0"/>
              <a:t>observes</a:t>
            </a:r>
            <a:r>
              <a:rPr lang="en-GB" sz="2400" b="1" dirty="0" smtClean="0"/>
              <a:t>(i</a:t>
            </a:r>
            <a:r>
              <a:rPr lang="en-GB" sz="2400" b="1" baseline="-25000" dirty="0" smtClean="0"/>
              <a:t>1</a:t>
            </a:r>
            <a:r>
              <a:rPr lang="en-GB" sz="2400" b="1" dirty="0" smtClean="0"/>
              <a:t>, m</a:t>
            </a:r>
            <a:r>
              <a:rPr lang="en-GB" sz="2400" b="1" baseline="-25000" dirty="0" smtClean="0"/>
              <a:t>1</a:t>
            </a:r>
            <a:r>
              <a:rPr lang="en-GB" sz="2400" b="1" dirty="0" smtClean="0"/>
              <a:t>) → </a:t>
            </a:r>
            <a:r>
              <a:rPr lang="en-GB" sz="2400" b="1" i="1" dirty="0" smtClean="0"/>
              <a:t>observes</a:t>
            </a:r>
            <a:r>
              <a:rPr lang="en-GB" sz="2400" b="1" dirty="0" smtClean="0"/>
              <a:t>(i</a:t>
            </a:r>
            <a:r>
              <a:rPr lang="en-GB" sz="2400" b="1" baseline="-25000" dirty="0" smtClean="0"/>
              <a:t>2</a:t>
            </a:r>
            <a:r>
              <a:rPr lang="en-GB" sz="2400" b="1" dirty="0" smtClean="0"/>
              <a:t>, m</a:t>
            </a:r>
            <a:r>
              <a:rPr lang="en-GB" sz="2400" b="1" baseline="-25000" dirty="0" smtClean="0"/>
              <a:t>2</a:t>
            </a:r>
            <a:r>
              <a:rPr lang="en-GB" sz="2400" b="1" dirty="0" smtClean="0"/>
              <a:t>) </a:t>
            </a:r>
          </a:p>
          <a:p>
            <a:pPr algn="ctr"/>
            <a:r>
              <a:rPr lang="en-GB" sz="2400" dirty="0" smtClean="0">
                <a:solidFill>
                  <a:srgbClr val="62003B"/>
                </a:solidFill>
              </a:rPr>
              <a:t>with m</a:t>
            </a:r>
            <a:r>
              <a:rPr lang="en-GB" sz="2400" baseline="-25000" dirty="0" smtClean="0">
                <a:solidFill>
                  <a:srgbClr val="62003B"/>
                </a:solidFill>
              </a:rPr>
              <a:t>1</a:t>
            </a:r>
            <a:r>
              <a:rPr lang="en-GB" sz="2400" dirty="0" smtClean="0">
                <a:solidFill>
                  <a:srgbClr val="62003B"/>
                </a:solidFill>
              </a:rPr>
              <a:t> ≃ m</a:t>
            </a:r>
            <a:r>
              <a:rPr lang="en-GB" sz="2400" baseline="-25000" dirty="0" smtClean="0">
                <a:solidFill>
                  <a:srgbClr val="62003B"/>
                </a:solidFill>
              </a:rPr>
              <a:t>2</a:t>
            </a:r>
          </a:p>
          <a:p>
            <a:pPr algn="ctr"/>
            <a:endParaRPr lang="en-GB" sz="2400" dirty="0" smtClean="0"/>
          </a:p>
          <a:p>
            <a:pPr algn="ctr"/>
            <a:r>
              <a:rPr lang="en-GB" sz="2400" b="1" i="1" dirty="0" err="1" smtClean="0">
                <a:solidFill>
                  <a:srgbClr val="62003B"/>
                </a:solidFill>
              </a:rPr>
              <a:t>identiConTo</a:t>
            </a:r>
            <a:r>
              <a:rPr lang="en-GB" sz="2400" b="1" baseline="-25000" dirty="0" smtClean="0">
                <a:solidFill>
                  <a:srgbClr val="62003B"/>
                </a:solidFill>
              </a:rPr>
              <a:t>&lt;</a:t>
            </a:r>
            <a:r>
              <a:rPr lang="en-GB" sz="2400" b="1" baseline="-25000" dirty="0" err="1" smtClean="0">
                <a:solidFill>
                  <a:srgbClr val="62003B"/>
                </a:solidFill>
              </a:rPr>
              <a:t>GCi</a:t>
            </a:r>
            <a:r>
              <a:rPr lang="en-GB" sz="2400" b="1" baseline="-25000" dirty="0" smtClean="0">
                <a:solidFill>
                  <a:srgbClr val="62003B"/>
                </a:solidFill>
              </a:rPr>
              <a:t>&gt;</a:t>
            </a:r>
            <a:r>
              <a:rPr lang="en-GB" sz="2400" b="1" dirty="0" smtClean="0">
                <a:solidFill>
                  <a:srgbClr val="62003B"/>
                </a:solidFill>
              </a:rPr>
              <a:t>(i1, i2) </a:t>
            </a:r>
            <a:r>
              <a:rPr lang="en-GB" sz="2400" b="1" dirty="0" smtClean="0">
                <a:solidFill>
                  <a:srgbClr val="62003B"/>
                </a:solidFill>
                <a:sym typeface="Wingdings" panose="05000000000000000000" pitchFamily="2" charset="2"/>
              </a:rPr>
              <a:t></a:t>
            </a:r>
            <a:r>
              <a:rPr lang="en-GB" sz="2400" b="1" dirty="0" smtClean="0">
                <a:solidFill>
                  <a:srgbClr val="62003B"/>
                </a:solidFill>
              </a:rPr>
              <a:t> same(m</a:t>
            </a:r>
            <a:r>
              <a:rPr lang="en-GB" sz="2400" b="1" baseline="-25000" dirty="0" smtClean="0">
                <a:solidFill>
                  <a:srgbClr val="62003B"/>
                </a:solidFill>
              </a:rPr>
              <a:t>i</a:t>
            </a:r>
            <a:r>
              <a:rPr lang="en-GB" sz="2400" b="1" dirty="0" smtClean="0">
                <a:solidFill>
                  <a:srgbClr val="62003B"/>
                </a:solidFill>
              </a:rPr>
              <a:t>) </a:t>
            </a:r>
            <a:endParaRPr lang="en-GB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1027" descr="http://www.parascript.com/wp-content/uploads/2013/08/icon38Improvemen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383" y="189736"/>
            <a:ext cx="967171" cy="72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568583" y="-103096"/>
            <a:ext cx="7813965" cy="13716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3. contextual </a:t>
            </a:r>
            <a:r>
              <a:rPr lang="en-GB" dirty="0"/>
              <a:t>identity links</a:t>
            </a:r>
            <a:br>
              <a:rPr lang="en-GB" dirty="0"/>
            </a:b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78187" y="826786"/>
            <a:ext cx="204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Raad</a:t>
            </a:r>
            <a:r>
              <a:rPr lang="en-US" dirty="0" smtClean="0"/>
              <a:t> et </a:t>
            </a:r>
            <a:r>
              <a:rPr lang="en-US" dirty="0"/>
              <a:t>al., </a:t>
            </a:r>
            <a:r>
              <a:rPr lang="en-US" dirty="0" smtClean="0"/>
              <a:t>2017]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7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llipse 1"/>
          <p:cNvSpPr/>
          <p:nvPr/>
        </p:nvSpPr>
        <p:spPr>
          <a:xfrm>
            <a:off x="2452866" y="2588271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8" name="Ellipse 3"/>
          <p:cNvSpPr/>
          <p:nvPr/>
        </p:nvSpPr>
        <p:spPr>
          <a:xfrm>
            <a:off x="5347031" y="2578043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32" name="Connecteur en arc 8"/>
          <p:cNvCxnSpPr>
            <a:stCxn id="26" idx="6"/>
            <a:endCxn id="28" idx="2"/>
          </p:cNvCxnSpPr>
          <p:nvPr/>
        </p:nvCxnSpPr>
        <p:spPr>
          <a:xfrm flipV="1">
            <a:off x="2952955" y="2808395"/>
            <a:ext cx="2394076" cy="10228"/>
          </a:xfrm>
          <a:prstGeom prst="curvedConnector3">
            <a:avLst/>
          </a:prstGeom>
          <a:ln>
            <a:solidFill>
              <a:srgbClr val="0C5BA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9"/>
          <p:cNvSpPr txBox="1"/>
          <p:nvPr/>
        </p:nvSpPr>
        <p:spPr>
          <a:xfrm>
            <a:off x="3376311" y="2455670"/>
            <a:ext cx="1915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solidFill>
                  <a:srgbClr val="0070C0"/>
                </a:solidFill>
              </a:rPr>
              <a:t>owl:sameAs</a:t>
            </a:r>
            <a:r>
              <a:rPr lang="fr-FR" sz="1400" dirty="0" smtClean="0">
                <a:solidFill>
                  <a:srgbClr val="0070C0"/>
                </a:solidFill>
              </a:rPr>
              <a:t>(b1, b2)?</a:t>
            </a:r>
            <a:endParaRPr lang="fr-FR" sz="1400" dirty="0">
              <a:solidFill>
                <a:srgbClr val="0070C0"/>
              </a:solidFill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1343168"/>
            <a:ext cx="7620000" cy="612084"/>
          </a:xfrm>
        </p:spPr>
        <p:txBody>
          <a:bodyPr>
            <a:normAutofit/>
          </a:bodyPr>
          <a:lstStyle/>
          <a:p>
            <a:r>
              <a:rPr lang="en-GB" sz="1800" b="0" dirty="0">
                <a:solidFill>
                  <a:srgbClr val="000000"/>
                </a:solidFill>
              </a:rPr>
              <a:t>Which </a:t>
            </a:r>
            <a:r>
              <a:rPr lang="en-GB" sz="1800" b="0" dirty="0" smtClean="0">
                <a:solidFill>
                  <a:srgbClr val="000000"/>
                </a:solidFill>
              </a:rPr>
              <a:t>kind of information to use for detecting </a:t>
            </a:r>
            <a:r>
              <a:rPr lang="en-GB" sz="1800" b="0" dirty="0">
                <a:solidFill>
                  <a:srgbClr val="000000"/>
                </a:solidFill>
              </a:rPr>
              <a:t>erroneous Identity links?</a:t>
            </a:r>
            <a:endParaRPr lang="fr-FR" sz="1800" b="0" dirty="0">
              <a:solidFill>
                <a:srgbClr val="000000"/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8</a:t>
            </a:fld>
            <a:endParaRPr lang="fr-FR"/>
          </a:p>
        </p:txBody>
      </p:sp>
      <p:sp>
        <p:nvSpPr>
          <p:cNvPr id="8" name="Titre 3"/>
          <p:cNvSpPr txBox="1">
            <a:spLocks/>
          </p:cNvSpPr>
          <p:nvPr/>
        </p:nvSpPr>
        <p:spPr>
          <a:xfrm>
            <a:off x="304799" y="179024"/>
            <a:ext cx="8599715" cy="10759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1. </a:t>
            </a:r>
            <a:r>
              <a:rPr lang="en-GB" sz="3000" dirty="0" smtClean="0"/>
              <a:t>Detection of erroneous identity links 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103451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pPr/>
              <a:t>80</a:t>
            </a:fld>
            <a:endParaRPr lang="en-GB"/>
          </a:p>
        </p:txBody>
      </p:sp>
      <p:pic>
        <p:nvPicPr>
          <p:cNvPr id="1026" name="Picture 2" descr="C:\Users\Joe\Desktop\regl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618" y="1850298"/>
            <a:ext cx="4807081" cy="17709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97983" y="1334522"/>
            <a:ext cx="3810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smtClean="0">
                <a:solidFill>
                  <a:srgbClr val="62003B"/>
                </a:solidFill>
              </a:rPr>
              <a:t>Detection of 38 844 rules</a:t>
            </a:r>
            <a:endParaRPr lang="en-GB" sz="2400" b="1" u="sng">
              <a:solidFill>
                <a:srgbClr val="62003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5313" y="3592694"/>
            <a:ext cx="8289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The domain experts has evaluated the plausibility of the best </a:t>
            </a:r>
            <a:r>
              <a:rPr lang="en-GB" sz="2000" b="1" dirty="0" smtClean="0"/>
              <a:t>20 rules</a:t>
            </a:r>
          </a:p>
          <a:p>
            <a:pPr algn="ctr"/>
            <a:r>
              <a:rPr lang="en-GB" sz="2000" dirty="0" smtClean="0"/>
              <a:t>(in </a:t>
            </a:r>
            <a:r>
              <a:rPr lang="en-GB" sz="2000" dirty="0" err="1" smtClean="0"/>
              <a:t>termes</a:t>
            </a:r>
            <a:r>
              <a:rPr lang="en-GB" sz="2000" dirty="0" smtClean="0"/>
              <a:t> of error rate and support)</a:t>
            </a:r>
            <a:endParaRPr lang="en-GB" sz="2000" dirty="0"/>
          </a:p>
        </p:txBody>
      </p:sp>
      <p:pic>
        <p:nvPicPr>
          <p:cNvPr id="33" name="Picture 1027" descr="http://www.parascript.com/wp-content/uploads/2013/08/icon38Improvement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383" y="189736"/>
            <a:ext cx="967171" cy="72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itle 2"/>
          <p:cNvSpPr>
            <a:spLocks noGrp="1"/>
          </p:cNvSpPr>
          <p:nvPr>
            <p:ph type="title"/>
          </p:nvPr>
        </p:nvSpPr>
        <p:spPr>
          <a:xfrm>
            <a:off x="568583" y="-103096"/>
            <a:ext cx="7813965" cy="13716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3. contextual </a:t>
            </a:r>
            <a:r>
              <a:rPr lang="en-GB" dirty="0"/>
              <a:t>identity links</a:t>
            </a:r>
            <a:br>
              <a:rPr lang="en-GB" dirty="0"/>
            </a:b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878187" y="826786"/>
            <a:ext cx="204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Raad</a:t>
            </a:r>
            <a:r>
              <a:rPr lang="en-US" dirty="0" smtClean="0"/>
              <a:t> et </a:t>
            </a:r>
            <a:r>
              <a:rPr lang="en-US" dirty="0"/>
              <a:t>al., </a:t>
            </a:r>
            <a:r>
              <a:rPr lang="en-US" dirty="0" smtClean="0"/>
              <a:t>2017]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15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pPr/>
              <a:t>81</a:t>
            </a:fld>
            <a:endParaRPr lang="en-GB"/>
          </a:p>
        </p:txBody>
      </p:sp>
      <p:pic>
        <p:nvPicPr>
          <p:cNvPr id="1026" name="Picture 2" descr="C:\Users\Joe\Desktop\regl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618" y="1850298"/>
            <a:ext cx="4807081" cy="17709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97983" y="1334522"/>
            <a:ext cx="3810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smtClean="0">
                <a:solidFill>
                  <a:srgbClr val="62003B"/>
                </a:solidFill>
              </a:rPr>
              <a:t>Detection of 38 844 rules</a:t>
            </a:r>
            <a:endParaRPr lang="en-GB" sz="2400" b="1" u="sng">
              <a:solidFill>
                <a:srgbClr val="62003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5313" y="3592694"/>
            <a:ext cx="8289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smtClean="0"/>
              <a:t>The domain experts has evaluated the plausibility of the best </a:t>
            </a:r>
            <a:r>
              <a:rPr lang="en-GB" sz="2000" b="1" smtClean="0"/>
              <a:t>20 rules</a:t>
            </a:r>
          </a:p>
          <a:p>
            <a:pPr algn="ctr"/>
            <a:r>
              <a:rPr lang="en-GB" sz="2000" smtClean="0"/>
              <a:t>(in termes of error rate and support)</a:t>
            </a:r>
            <a:endParaRPr lang="en-GB" sz="200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5313" y="4821074"/>
            <a:ext cx="7931989" cy="650"/>
          </a:xfrm>
          <a:prstGeom prst="straightConnector1">
            <a:avLst/>
          </a:prstGeom>
          <a:ln w="28575">
            <a:solidFill>
              <a:srgbClr val="6200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94913" y="4668674"/>
            <a:ext cx="0" cy="304800"/>
          </a:xfrm>
          <a:prstGeom prst="line">
            <a:avLst/>
          </a:prstGeom>
          <a:ln w="28575">
            <a:solidFill>
              <a:srgbClr val="6200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0368" y="4904601"/>
            <a:ext cx="168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/>
              <a:t>Impossible</a:t>
            </a:r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54215" y="4669324"/>
            <a:ext cx="0" cy="304800"/>
          </a:xfrm>
          <a:prstGeom prst="line">
            <a:avLst/>
          </a:prstGeom>
          <a:ln w="28575">
            <a:solidFill>
              <a:srgbClr val="6200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11702" y="4905251"/>
            <a:ext cx="1687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/>
              <a:t>Not very </a:t>
            </a:r>
          </a:p>
          <a:p>
            <a:pPr algn="ctr"/>
            <a:r>
              <a:rPr lang="en-GB" smtClean="0"/>
              <a:t>probable</a:t>
            </a:r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4142117" y="4661348"/>
            <a:ext cx="0" cy="304800"/>
          </a:xfrm>
          <a:prstGeom prst="line">
            <a:avLst/>
          </a:prstGeom>
          <a:ln w="28575">
            <a:solidFill>
              <a:srgbClr val="6200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99604" y="4897275"/>
            <a:ext cx="168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/>
              <a:t>Can’t tell</a:t>
            </a:r>
            <a:endParaRPr lang="en-GB"/>
          </a:p>
        </p:txBody>
      </p:sp>
      <p:cxnSp>
        <p:nvCxnSpPr>
          <p:cNvPr id="19" name="Straight Connector 18"/>
          <p:cNvCxnSpPr/>
          <p:nvPr/>
        </p:nvCxnSpPr>
        <p:spPr>
          <a:xfrm>
            <a:off x="5729182" y="4661347"/>
            <a:ext cx="0" cy="304800"/>
          </a:xfrm>
          <a:prstGeom prst="line">
            <a:avLst/>
          </a:prstGeom>
          <a:ln w="28575">
            <a:solidFill>
              <a:srgbClr val="6200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886669" y="4897274"/>
            <a:ext cx="168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/>
              <a:t>Why not</a:t>
            </a:r>
            <a:endParaRPr lang="en-GB"/>
          </a:p>
        </p:txBody>
      </p:sp>
      <p:cxnSp>
        <p:nvCxnSpPr>
          <p:cNvPr id="21" name="Straight Connector 20"/>
          <p:cNvCxnSpPr/>
          <p:nvPr/>
        </p:nvCxnSpPr>
        <p:spPr>
          <a:xfrm>
            <a:off x="7102415" y="4661347"/>
            <a:ext cx="0" cy="304800"/>
          </a:xfrm>
          <a:prstGeom prst="line">
            <a:avLst/>
          </a:prstGeom>
          <a:ln w="28575">
            <a:solidFill>
              <a:srgbClr val="6200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259902" y="4897274"/>
            <a:ext cx="168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/>
              <a:t>Plausible</a:t>
            </a:r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7239000" y="4300580"/>
            <a:ext cx="168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smtClean="0">
                <a:solidFill>
                  <a:srgbClr val="62003B"/>
                </a:solidFill>
              </a:rPr>
              <a:t>plausibility</a:t>
            </a:r>
            <a:endParaRPr lang="en-GB" b="1">
              <a:solidFill>
                <a:srgbClr val="62003B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2400" y="4267200"/>
            <a:ext cx="168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smtClean="0"/>
              <a:t>3</a:t>
            </a:r>
            <a:endParaRPr lang="en-GB" b="1"/>
          </a:p>
        </p:txBody>
      </p:sp>
      <p:sp>
        <p:nvSpPr>
          <p:cNvPr id="25" name="TextBox 24"/>
          <p:cNvSpPr txBox="1"/>
          <p:nvPr/>
        </p:nvSpPr>
        <p:spPr>
          <a:xfrm>
            <a:off x="3298166" y="4267200"/>
            <a:ext cx="168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smtClean="0"/>
              <a:t>4</a:t>
            </a:r>
            <a:endParaRPr lang="en-GB" b="1"/>
          </a:p>
        </p:txBody>
      </p:sp>
      <p:sp>
        <p:nvSpPr>
          <p:cNvPr id="26" name="TextBox 25"/>
          <p:cNvSpPr txBox="1"/>
          <p:nvPr/>
        </p:nvSpPr>
        <p:spPr>
          <a:xfrm>
            <a:off x="4892420" y="4267200"/>
            <a:ext cx="168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smtClean="0"/>
              <a:t>5</a:t>
            </a:r>
            <a:endParaRPr lang="en-GB" b="1"/>
          </a:p>
        </p:txBody>
      </p:sp>
      <p:sp>
        <p:nvSpPr>
          <p:cNvPr id="27" name="TextBox 26"/>
          <p:cNvSpPr txBox="1"/>
          <p:nvPr/>
        </p:nvSpPr>
        <p:spPr>
          <a:xfrm>
            <a:off x="6242649" y="4267200"/>
            <a:ext cx="168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smtClean="0"/>
              <a:t>3</a:t>
            </a:r>
            <a:endParaRPr lang="en-GB" b="1"/>
          </a:p>
        </p:txBody>
      </p:sp>
      <p:sp>
        <p:nvSpPr>
          <p:cNvPr id="28" name="TextBox 27"/>
          <p:cNvSpPr txBox="1"/>
          <p:nvPr/>
        </p:nvSpPr>
        <p:spPr>
          <a:xfrm>
            <a:off x="1611702" y="4267200"/>
            <a:ext cx="168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smtClean="0"/>
              <a:t>5</a:t>
            </a:r>
            <a:endParaRPr lang="en-GB" b="1"/>
          </a:p>
        </p:txBody>
      </p:sp>
      <p:sp>
        <p:nvSpPr>
          <p:cNvPr id="29" name="TextBox 28"/>
          <p:cNvSpPr txBox="1"/>
          <p:nvPr/>
        </p:nvSpPr>
        <p:spPr>
          <a:xfrm>
            <a:off x="762000" y="5791200"/>
            <a:ext cx="732095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smtClean="0"/>
              <a:t>The error rate decreases of 12% when a global context is replaced by a more specific global context</a:t>
            </a:r>
            <a:endParaRPr lang="en-GB" sz="2000"/>
          </a:p>
        </p:txBody>
      </p:sp>
      <p:pic>
        <p:nvPicPr>
          <p:cNvPr id="33" name="Picture 1027" descr="http://www.parascript.com/wp-content/uploads/2013/08/icon38Improvement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383" y="189736"/>
            <a:ext cx="967171" cy="72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itle 2"/>
          <p:cNvSpPr>
            <a:spLocks noGrp="1"/>
          </p:cNvSpPr>
          <p:nvPr>
            <p:ph type="title"/>
          </p:nvPr>
        </p:nvSpPr>
        <p:spPr>
          <a:xfrm>
            <a:off x="568583" y="-103096"/>
            <a:ext cx="7813965" cy="13716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3. contextual </a:t>
            </a:r>
            <a:r>
              <a:rPr lang="en-GB" dirty="0"/>
              <a:t>identity links</a:t>
            </a:r>
            <a:br>
              <a:rPr lang="en-GB" dirty="0"/>
            </a:b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878187" y="826786"/>
            <a:ext cx="204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Raad</a:t>
            </a:r>
            <a:r>
              <a:rPr lang="en-US" dirty="0" smtClean="0"/>
              <a:t> et </a:t>
            </a:r>
            <a:r>
              <a:rPr lang="en-US" dirty="0"/>
              <a:t>al., </a:t>
            </a:r>
            <a:r>
              <a:rPr lang="en-US" dirty="0" smtClean="0"/>
              <a:t>2017]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6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29254" cy="1371600"/>
          </a:xfrm>
        </p:spPr>
        <p:txBody>
          <a:bodyPr>
            <a:normAutofit/>
          </a:bodyPr>
          <a:lstStyle/>
          <a:p>
            <a:r>
              <a:rPr lang="en-GB" dirty="0" smtClean="0"/>
              <a:t>Link Validation: </a:t>
            </a:r>
            <a:r>
              <a:rPr lang="en-GB" smtClean="0"/>
              <a:t>summary </a:t>
            </a:r>
            <a:br>
              <a:rPr lang="en-GB" smtClean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82</a:t>
            </a:fld>
            <a:endParaRPr lang="fr-FR"/>
          </a:p>
        </p:txBody>
      </p:sp>
      <p:sp>
        <p:nvSpPr>
          <p:cNvPr id="5" name="Ellipse 1"/>
          <p:cNvSpPr/>
          <p:nvPr/>
        </p:nvSpPr>
        <p:spPr>
          <a:xfrm>
            <a:off x="3461222" y="3904925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6" name="Ellipse 3"/>
          <p:cNvSpPr/>
          <p:nvPr/>
        </p:nvSpPr>
        <p:spPr>
          <a:xfrm>
            <a:off x="5037757" y="3894697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7" name="Connecteur en arc 8"/>
          <p:cNvCxnSpPr>
            <a:stCxn id="5" idx="6"/>
            <a:endCxn id="6" idx="2"/>
          </p:cNvCxnSpPr>
          <p:nvPr/>
        </p:nvCxnSpPr>
        <p:spPr>
          <a:xfrm flipV="1">
            <a:off x="3961311" y="4125049"/>
            <a:ext cx="1076446" cy="10228"/>
          </a:xfrm>
          <a:prstGeom prst="curvedConnector3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120924" y="3608029"/>
            <a:ext cx="191401" cy="4650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ontent Placeholder 2"/>
          <p:cNvSpPr>
            <a:spLocks noGrp="1"/>
          </p:cNvSpPr>
          <p:nvPr>
            <p:ph idx="1"/>
          </p:nvPr>
        </p:nvSpPr>
        <p:spPr>
          <a:xfrm>
            <a:off x="437216" y="1566899"/>
            <a:ext cx="8703632" cy="4681593"/>
          </a:xfrm>
        </p:spPr>
        <p:txBody>
          <a:bodyPr/>
          <a:lstStyle/>
          <a:p>
            <a:pPr marL="342900" indent="-342900">
              <a:buFont typeface="Wingdings" charset="2"/>
              <a:buChar char="§"/>
            </a:pPr>
            <a:r>
              <a:rPr lang="en-US" b="0" dirty="0" smtClean="0"/>
              <a:t>Different kinds </a:t>
            </a:r>
            <a:r>
              <a:rPr lang="en-US" b="0"/>
              <a:t>of identity relationship</a:t>
            </a:r>
            <a:endParaRPr lang="en-US" b="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58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29254" cy="1371600"/>
          </a:xfrm>
        </p:spPr>
        <p:txBody>
          <a:bodyPr>
            <a:normAutofit/>
          </a:bodyPr>
          <a:lstStyle/>
          <a:p>
            <a:r>
              <a:rPr lang="en-GB" dirty="0" smtClean="0"/>
              <a:t>Link Validation: </a:t>
            </a:r>
            <a:r>
              <a:rPr lang="en-GB" smtClean="0"/>
              <a:t>summary </a:t>
            </a:r>
            <a:br>
              <a:rPr lang="en-GB" smtClean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83</a:t>
            </a:fld>
            <a:endParaRPr lang="fr-FR"/>
          </a:p>
        </p:txBody>
      </p:sp>
      <p:sp>
        <p:nvSpPr>
          <p:cNvPr id="5" name="Ellipse 1"/>
          <p:cNvSpPr/>
          <p:nvPr/>
        </p:nvSpPr>
        <p:spPr>
          <a:xfrm>
            <a:off x="3461222" y="3904925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6" name="Ellipse 3"/>
          <p:cNvSpPr/>
          <p:nvPr/>
        </p:nvSpPr>
        <p:spPr>
          <a:xfrm>
            <a:off x="5037757" y="3894697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7" name="Connecteur en arc 8"/>
          <p:cNvCxnSpPr>
            <a:stCxn id="5" idx="6"/>
            <a:endCxn id="6" idx="2"/>
          </p:cNvCxnSpPr>
          <p:nvPr/>
        </p:nvCxnSpPr>
        <p:spPr>
          <a:xfrm flipV="1">
            <a:off x="3961311" y="4125049"/>
            <a:ext cx="1076446" cy="10228"/>
          </a:xfrm>
          <a:prstGeom prst="curvedConnector3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12326" y="2885278"/>
            <a:ext cx="1969536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Genuine identity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461222" y="291564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</a:t>
            </a:r>
            <a:r>
              <a:rPr lang="en-US" dirty="0" err="1" smtClean="0"/>
              <a:t>wl:sameAs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461222" y="3428013"/>
            <a:ext cx="2659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/>
              <a:t>lvont:somewhatSameAs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312325" y="3423363"/>
            <a:ext cx="2268173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Near/weak identity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22" idx="3"/>
            <a:endCxn id="11" idx="1"/>
          </p:cNvCxnSpPr>
          <p:nvPr/>
        </p:nvCxnSpPr>
        <p:spPr>
          <a:xfrm flipV="1">
            <a:off x="4889818" y="3069944"/>
            <a:ext cx="1422508" cy="30365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8" idx="3"/>
            <a:endCxn id="29" idx="1"/>
          </p:cNvCxnSpPr>
          <p:nvPr/>
        </p:nvCxnSpPr>
        <p:spPr>
          <a:xfrm flipV="1">
            <a:off x="6120924" y="3608029"/>
            <a:ext cx="191401" cy="4650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ontent Placeholder 2"/>
          <p:cNvSpPr>
            <a:spLocks noGrp="1"/>
          </p:cNvSpPr>
          <p:nvPr>
            <p:ph idx="1"/>
          </p:nvPr>
        </p:nvSpPr>
        <p:spPr>
          <a:xfrm>
            <a:off x="437216" y="1566899"/>
            <a:ext cx="8703632" cy="4681593"/>
          </a:xfrm>
        </p:spPr>
        <p:txBody>
          <a:bodyPr/>
          <a:lstStyle/>
          <a:p>
            <a:pPr marL="342900" indent="-342900">
              <a:buFont typeface="Wingdings" charset="2"/>
              <a:buChar char="§"/>
            </a:pPr>
            <a:r>
              <a:rPr lang="en-US" b="0" dirty="0" smtClean="0"/>
              <a:t>Different kinds </a:t>
            </a:r>
            <a:r>
              <a:rPr lang="en-US" b="0" dirty="0"/>
              <a:t>of identity relationship</a:t>
            </a:r>
            <a:endParaRPr lang="en-US" b="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67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29254" cy="1371600"/>
          </a:xfrm>
        </p:spPr>
        <p:txBody>
          <a:bodyPr>
            <a:normAutofit/>
          </a:bodyPr>
          <a:lstStyle/>
          <a:p>
            <a:r>
              <a:rPr lang="en-GB" dirty="0" smtClean="0"/>
              <a:t>Link Validation: </a:t>
            </a:r>
            <a:r>
              <a:rPr lang="en-GB" smtClean="0"/>
              <a:t>summary </a:t>
            </a:r>
            <a:br>
              <a:rPr lang="en-GB" smtClean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84</a:t>
            </a:fld>
            <a:endParaRPr lang="fr-FR"/>
          </a:p>
        </p:txBody>
      </p:sp>
      <p:sp>
        <p:nvSpPr>
          <p:cNvPr id="5" name="Ellipse 1"/>
          <p:cNvSpPr/>
          <p:nvPr/>
        </p:nvSpPr>
        <p:spPr>
          <a:xfrm>
            <a:off x="3461222" y="3904925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6" name="Ellipse 3"/>
          <p:cNvSpPr/>
          <p:nvPr/>
        </p:nvSpPr>
        <p:spPr>
          <a:xfrm>
            <a:off x="5037757" y="3894697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7" name="Connecteur en arc 8"/>
          <p:cNvCxnSpPr>
            <a:stCxn id="5" idx="6"/>
            <a:endCxn id="6" idx="2"/>
          </p:cNvCxnSpPr>
          <p:nvPr/>
        </p:nvCxnSpPr>
        <p:spPr>
          <a:xfrm flipV="1">
            <a:off x="3961311" y="4125049"/>
            <a:ext cx="1076446" cy="10228"/>
          </a:xfrm>
          <a:prstGeom prst="curvedConnector3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12326" y="2885278"/>
            <a:ext cx="1969536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Genuine identity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461222" y="291564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</a:t>
            </a:r>
            <a:r>
              <a:rPr lang="en-US" dirty="0" err="1" smtClean="0"/>
              <a:t>wl:sameAs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397292" y="5204250"/>
            <a:ext cx="16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:</a:t>
            </a:r>
            <a:r>
              <a:rPr lang="en-US" dirty="0" err="1" smtClean="0"/>
              <a:t>sameArtWork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393944" y="44395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:</a:t>
            </a:r>
            <a:r>
              <a:rPr lang="en-US" dirty="0" err="1" smtClean="0"/>
              <a:t>sameBook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408231" y="4834465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:</a:t>
            </a:r>
            <a:r>
              <a:rPr lang="en-US" dirty="0" err="1" smtClean="0"/>
              <a:t>sameExpression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461222" y="3428013"/>
            <a:ext cx="2659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/>
              <a:t>lvont:somewhatSameAs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312325" y="3423363"/>
            <a:ext cx="2268173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Near/weak identity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359383" y="4837099"/>
            <a:ext cx="2327426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Subjective identity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359383" y="5849149"/>
            <a:ext cx="2327426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Contextual identity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22" idx="3"/>
            <a:endCxn id="11" idx="1"/>
          </p:cNvCxnSpPr>
          <p:nvPr/>
        </p:nvCxnSpPr>
        <p:spPr>
          <a:xfrm flipV="1">
            <a:off x="4889818" y="3069944"/>
            <a:ext cx="1422508" cy="30365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8" idx="3"/>
            <a:endCxn id="29" idx="1"/>
          </p:cNvCxnSpPr>
          <p:nvPr/>
        </p:nvCxnSpPr>
        <p:spPr>
          <a:xfrm flipV="1">
            <a:off x="6120924" y="3608029"/>
            <a:ext cx="191401" cy="4650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3"/>
            <a:endCxn id="30" idx="1"/>
          </p:cNvCxnSpPr>
          <p:nvPr/>
        </p:nvCxnSpPr>
        <p:spPr>
          <a:xfrm>
            <a:off x="5362612" y="5019131"/>
            <a:ext cx="996771" cy="2634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1" idx="1"/>
          </p:cNvCxnSpPr>
          <p:nvPr/>
        </p:nvCxnSpPr>
        <p:spPr>
          <a:xfrm>
            <a:off x="5111033" y="6015233"/>
            <a:ext cx="1248350" cy="18582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ontent Placeholder 2"/>
          <p:cNvSpPr>
            <a:spLocks noGrp="1"/>
          </p:cNvSpPr>
          <p:nvPr>
            <p:ph idx="1"/>
          </p:nvPr>
        </p:nvSpPr>
        <p:spPr>
          <a:xfrm>
            <a:off x="437216" y="1566899"/>
            <a:ext cx="8703632" cy="4681593"/>
          </a:xfrm>
        </p:spPr>
        <p:txBody>
          <a:bodyPr/>
          <a:lstStyle/>
          <a:p>
            <a:pPr marL="342900" indent="-342900">
              <a:buFont typeface="Wingdings" charset="2"/>
              <a:buChar char="§"/>
            </a:pPr>
            <a:r>
              <a:rPr lang="en-US" b="0" dirty="0"/>
              <a:t>Different kinds of </a:t>
            </a:r>
            <a:r>
              <a:rPr lang="en-US" b="0" dirty="0" smtClean="0"/>
              <a:t>identity </a:t>
            </a:r>
            <a:r>
              <a:rPr lang="en-US" b="0" dirty="0"/>
              <a:t>relationship</a:t>
            </a:r>
            <a:endParaRPr lang="en-US" b="0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61222" y="5830567"/>
            <a:ext cx="179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:</a:t>
            </a:r>
            <a:r>
              <a:rPr lang="en-US" dirty="0" err="1" smtClean="0"/>
              <a:t>dentiConTo</a:t>
            </a:r>
            <a:r>
              <a:rPr lang="en-US" baseline="-25000" dirty="0" smtClean="0"/>
              <a:t>&lt;</a:t>
            </a:r>
            <a:r>
              <a:rPr lang="el-GR" b="1" baseline="-25000" dirty="0" smtClean="0"/>
              <a:t>Π</a:t>
            </a:r>
            <a:r>
              <a:rPr lang="en-US" b="1" baseline="-25000" dirty="0" smtClean="0"/>
              <a:t>a&gt;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64336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216" y="1566899"/>
            <a:ext cx="8703632" cy="4681593"/>
          </a:xfrm>
        </p:spPr>
        <p:txBody>
          <a:bodyPr/>
          <a:lstStyle/>
          <a:p>
            <a:pPr marL="342900" indent="-342900">
              <a:buFont typeface="Wingdings" charset="2"/>
              <a:buChar char="§"/>
            </a:pPr>
            <a:r>
              <a:rPr lang="en-US" b="0" dirty="0"/>
              <a:t>Different kinds of </a:t>
            </a:r>
            <a:r>
              <a:rPr lang="en-US" b="0" dirty="0" smtClean="0"/>
              <a:t>identity </a:t>
            </a:r>
            <a:r>
              <a:rPr lang="en-US" b="0" dirty="0"/>
              <a:t>relationship</a:t>
            </a:r>
            <a:r>
              <a:rPr lang="en-US" b="0" dirty="0" smtClean="0"/>
              <a:t> </a:t>
            </a:r>
          </a:p>
          <a:p>
            <a:pPr marL="342900" indent="-342900">
              <a:buFont typeface="Wingdings" charset="2"/>
              <a:buChar char="§"/>
            </a:pPr>
            <a:r>
              <a:rPr lang="en-US" b="0" dirty="0" smtClean="0"/>
              <a:t>Need of hybrid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85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478122" y="3221970"/>
            <a:ext cx="201459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Network </a:t>
            </a:r>
            <a:r>
              <a:rPr lang="fr-FR" dirty="0" err="1"/>
              <a:t>T</a:t>
            </a:r>
            <a:r>
              <a:rPr lang="fr-FR" dirty="0" err="1" smtClean="0"/>
              <a:t>opology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0871" y="3920935"/>
            <a:ext cx="1967205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Source </a:t>
            </a:r>
            <a:r>
              <a:rPr lang="fr-FR" dirty="0" err="1"/>
              <a:t>R</a:t>
            </a:r>
            <a:r>
              <a:rPr lang="fr-FR" dirty="0" err="1" smtClean="0"/>
              <a:t>eliability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" y="4804382"/>
            <a:ext cx="1479892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Link Content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0870" y="5688013"/>
            <a:ext cx="1916037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err="1" smtClean="0"/>
              <a:t>Ontology</a:t>
            </a:r>
            <a:r>
              <a:rPr lang="fr-FR" dirty="0" smtClean="0"/>
              <a:t> </a:t>
            </a:r>
            <a:r>
              <a:rPr lang="fr-FR" dirty="0" err="1" smtClean="0"/>
              <a:t>Axioms</a:t>
            </a:r>
            <a:endParaRPr lang="en-US" dirty="0"/>
          </a:p>
        </p:txBody>
      </p:sp>
      <p:sp>
        <p:nvSpPr>
          <p:cNvPr id="24" name="Ellipse 1"/>
          <p:cNvSpPr/>
          <p:nvPr/>
        </p:nvSpPr>
        <p:spPr>
          <a:xfrm>
            <a:off x="3461222" y="3904925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9" name="Ellipse 3"/>
          <p:cNvSpPr/>
          <p:nvPr/>
        </p:nvSpPr>
        <p:spPr>
          <a:xfrm>
            <a:off x="5037757" y="3894697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30" name="Connecteur en arc 8"/>
          <p:cNvCxnSpPr>
            <a:stCxn id="31" idx="6"/>
            <a:endCxn id="32" idx="2"/>
          </p:cNvCxnSpPr>
          <p:nvPr/>
        </p:nvCxnSpPr>
        <p:spPr>
          <a:xfrm flipV="1">
            <a:off x="3961311" y="4125049"/>
            <a:ext cx="1076446" cy="10228"/>
          </a:xfrm>
          <a:prstGeom prst="curvedConnector3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461222" y="291564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</a:t>
            </a:r>
            <a:r>
              <a:rPr lang="en-US" dirty="0" err="1" smtClean="0"/>
              <a:t>wl:sameAs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461222" y="5830567"/>
            <a:ext cx="179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:</a:t>
            </a:r>
            <a:r>
              <a:rPr lang="en-US" dirty="0" err="1" smtClean="0"/>
              <a:t>dentiConTo</a:t>
            </a:r>
            <a:r>
              <a:rPr lang="en-US" baseline="-25000" dirty="0" smtClean="0"/>
              <a:t>&lt;</a:t>
            </a:r>
            <a:r>
              <a:rPr lang="el-GR" b="1" baseline="-25000" dirty="0" smtClean="0"/>
              <a:t>Π</a:t>
            </a:r>
            <a:r>
              <a:rPr lang="en-US" b="1" baseline="-25000" dirty="0" smtClean="0"/>
              <a:t>a&gt;</a:t>
            </a:r>
            <a:endParaRPr 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3397292" y="5204250"/>
            <a:ext cx="16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:</a:t>
            </a:r>
            <a:r>
              <a:rPr lang="en-US" dirty="0" err="1" smtClean="0"/>
              <a:t>sameArtWork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393944" y="44395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:</a:t>
            </a:r>
            <a:r>
              <a:rPr lang="en-US" dirty="0" err="1" smtClean="0"/>
              <a:t>sameBook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408231" y="4834465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:</a:t>
            </a:r>
            <a:r>
              <a:rPr lang="en-US" dirty="0" err="1" smtClean="0"/>
              <a:t>sameExpression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461222" y="3428013"/>
            <a:ext cx="2659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/>
              <a:t>lvont:somewhatSameAs</a:t>
            </a:r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29254" cy="1371600"/>
          </a:xfrm>
        </p:spPr>
        <p:txBody>
          <a:bodyPr>
            <a:normAutofit/>
          </a:bodyPr>
          <a:lstStyle/>
          <a:p>
            <a:r>
              <a:rPr lang="en-GB" dirty="0" smtClean="0"/>
              <a:t>Link Validation: </a:t>
            </a:r>
            <a:r>
              <a:rPr lang="en-GB" smtClean="0"/>
              <a:t>summary </a:t>
            </a:r>
            <a:br>
              <a:rPr lang="en-GB" smtClean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603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86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478122" y="3179297"/>
            <a:ext cx="201459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Network </a:t>
            </a:r>
            <a:r>
              <a:rPr lang="fr-FR" dirty="0" err="1"/>
              <a:t>T</a:t>
            </a:r>
            <a:r>
              <a:rPr lang="fr-FR" dirty="0" err="1" smtClean="0"/>
              <a:t>opology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0871" y="3878262"/>
            <a:ext cx="1967205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Source </a:t>
            </a:r>
            <a:r>
              <a:rPr lang="fr-FR" dirty="0" err="1"/>
              <a:t>R</a:t>
            </a:r>
            <a:r>
              <a:rPr lang="fr-FR" dirty="0" err="1" smtClean="0"/>
              <a:t>eliability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" y="4761709"/>
            <a:ext cx="1479892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Link Content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0870" y="5645340"/>
            <a:ext cx="1916037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err="1" smtClean="0"/>
              <a:t>Ontology</a:t>
            </a:r>
            <a:r>
              <a:rPr lang="fr-FR" dirty="0" smtClean="0"/>
              <a:t> </a:t>
            </a:r>
            <a:r>
              <a:rPr lang="fr-FR" dirty="0" err="1" smtClean="0"/>
              <a:t>Axioms</a:t>
            </a:r>
            <a:endParaRPr lang="en-US" dirty="0"/>
          </a:p>
        </p:txBody>
      </p:sp>
      <p:sp>
        <p:nvSpPr>
          <p:cNvPr id="24" name="Ellipse 1"/>
          <p:cNvSpPr/>
          <p:nvPr/>
        </p:nvSpPr>
        <p:spPr>
          <a:xfrm>
            <a:off x="3461222" y="3904925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9" name="Ellipse 3"/>
          <p:cNvSpPr/>
          <p:nvPr/>
        </p:nvSpPr>
        <p:spPr>
          <a:xfrm>
            <a:off x="5037757" y="3894697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30" name="Connecteur en arc 8"/>
          <p:cNvCxnSpPr>
            <a:stCxn id="31" idx="6"/>
          </p:cNvCxnSpPr>
          <p:nvPr/>
        </p:nvCxnSpPr>
        <p:spPr>
          <a:xfrm flipV="1">
            <a:off x="3961311" y="4125049"/>
            <a:ext cx="1076446" cy="10228"/>
          </a:xfrm>
          <a:prstGeom prst="curvedConnector3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461222" y="291564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</a:t>
            </a:r>
            <a:r>
              <a:rPr lang="en-US" dirty="0" err="1" smtClean="0"/>
              <a:t>wl:sameAs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397292" y="5204250"/>
            <a:ext cx="16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:</a:t>
            </a:r>
            <a:r>
              <a:rPr lang="en-US" dirty="0" err="1" smtClean="0"/>
              <a:t>sameArtWork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393944" y="44395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:</a:t>
            </a:r>
            <a:r>
              <a:rPr lang="en-US" dirty="0" err="1" smtClean="0"/>
              <a:t>sameBook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408231" y="4834465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:</a:t>
            </a:r>
            <a:r>
              <a:rPr lang="en-US" dirty="0" err="1" smtClean="0"/>
              <a:t>sameExpression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461222" y="3428013"/>
            <a:ext cx="2659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/>
              <a:t>lvont:somewhatSameAs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59686" y="2948464"/>
            <a:ext cx="2542399" cy="120032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Link Validity</a:t>
            </a:r>
            <a:r>
              <a:rPr lang="en-US" dirty="0" smtClean="0"/>
              <a:t>:</a:t>
            </a:r>
          </a:p>
          <a:p>
            <a:r>
              <a:rPr lang="en-US" dirty="0" smtClean="0"/>
              <a:t>Inconsistent equivalent classes, </a:t>
            </a:r>
            <a:r>
              <a:rPr lang="en-US" dirty="0"/>
              <a:t>Invalid links, </a:t>
            </a:r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ontextual links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54391" y="5790107"/>
            <a:ext cx="2347694" cy="64633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Link meta-data</a:t>
            </a:r>
            <a:r>
              <a:rPr lang="en-US" dirty="0" smtClean="0"/>
              <a:t>:</a:t>
            </a:r>
          </a:p>
          <a:p>
            <a:r>
              <a:rPr lang="en-US" dirty="0"/>
              <a:t>a</a:t>
            </a:r>
            <a:r>
              <a:rPr lang="en-US" dirty="0" smtClean="0"/>
              <a:t>vailability, evolution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20924" y="4274318"/>
            <a:ext cx="2801519" cy="64633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Link Properties</a:t>
            </a:r>
            <a:r>
              <a:rPr lang="en-US" dirty="0" smtClean="0"/>
              <a:t>: </a:t>
            </a:r>
          </a:p>
          <a:p>
            <a:r>
              <a:rPr lang="en-US" dirty="0" smtClean="0"/>
              <a:t>Transitivity, symmetry, </a:t>
            </a:r>
            <a:r>
              <a:rPr lang="is-IS" dirty="0" smtClean="0"/>
              <a:t>…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46235" y="5041682"/>
            <a:ext cx="3476208" cy="64633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Link added-value</a:t>
            </a:r>
            <a:r>
              <a:rPr lang="en-US" dirty="0" smtClean="0"/>
              <a:t>:</a:t>
            </a:r>
          </a:p>
          <a:p>
            <a:r>
              <a:rPr lang="en-US" dirty="0" smtClean="0"/>
              <a:t>Information gain, reachability,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437216" y="1566899"/>
            <a:ext cx="8703632" cy="4681593"/>
          </a:xfrm>
        </p:spPr>
        <p:txBody>
          <a:bodyPr/>
          <a:lstStyle/>
          <a:p>
            <a:pPr marL="342900" indent="-342900">
              <a:buFont typeface="Wingdings" charset="2"/>
              <a:buChar char="§"/>
            </a:pPr>
            <a:r>
              <a:rPr lang="en-US" b="0" dirty="0" smtClean="0"/>
              <a:t>Different kinds of identity relationship</a:t>
            </a:r>
            <a:endParaRPr lang="en-US" b="0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b="0" dirty="0" smtClean="0"/>
              <a:t>Need of hybrid methods </a:t>
            </a:r>
          </a:p>
          <a:p>
            <a:pPr marL="342900" indent="-342900">
              <a:buFont typeface="Wingdings" charset="2"/>
              <a:buChar char="§"/>
            </a:pPr>
            <a:r>
              <a:rPr lang="en-US" b="0" dirty="0"/>
              <a:t>Link quality assessment is not a matter of one unique dimension </a:t>
            </a:r>
          </a:p>
          <a:p>
            <a:pPr marL="342900" indent="-342900">
              <a:buFont typeface="Wingdings" charset="2"/>
              <a:buChar char="§"/>
            </a:pPr>
            <a:endParaRPr lang="en-US" b="0" dirty="0" smtClean="0"/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29254" cy="1371600"/>
          </a:xfrm>
        </p:spPr>
        <p:txBody>
          <a:bodyPr>
            <a:normAutofit/>
          </a:bodyPr>
          <a:lstStyle/>
          <a:p>
            <a:r>
              <a:rPr lang="en-GB" dirty="0" smtClean="0"/>
              <a:t>Link Validation: summary 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3461222" y="5830567"/>
            <a:ext cx="179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:</a:t>
            </a:r>
            <a:r>
              <a:rPr lang="en-US" dirty="0" err="1" smtClean="0"/>
              <a:t>dentiConTo</a:t>
            </a:r>
            <a:r>
              <a:rPr lang="en-US" baseline="-25000" dirty="0" smtClean="0"/>
              <a:t>&lt;</a:t>
            </a:r>
            <a:r>
              <a:rPr lang="el-GR" b="1" baseline="-25000" dirty="0" smtClean="0"/>
              <a:t>Π</a:t>
            </a:r>
            <a:r>
              <a:rPr lang="en-US" b="1" baseline="-25000" dirty="0" smtClean="0"/>
              <a:t>a&gt;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1754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87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478122" y="3179297"/>
            <a:ext cx="201459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Network </a:t>
            </a:r>
            <a:r>
              <a:rPr lang="fr-FR" dirty="0" err="1"/>
              <a:t>T</a:t>
            </a:r>
            <a:r>
              <a:rPr lang="fr-FR" dirty="0" err="1" smtClean="0"/>
              <a:t>opology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0871" y="3878262"/>
            <a:ext cx="1967205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Source </a:t>
            </a:r>
            <a:r>
              <a:rPr lang="fr-FR" dirty="0" err="1"/>
              <a:t>R</a:t>
            </a:r>
            <a:r>
              <a:rPr lang="fr-FR" dirty="0" err="1" smtClean="0"/>
              <a:t>eliability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" y="4761709"/>
            <a:ext cx="1479892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Link Content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0870" y="5645340"/>
            <a:ext cx="1916037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err="1" smtClean="0"/>
              <a:t>Ontology</a:t>
            </a:r>
            <a:r>
              <a:rPr lang="fr-FR" dirty="0" smtClean="0"/>
              <a:t> </a:t>
            </a:r>
            <a:r>
              <a:rPr lang="fr-FR" dirty="0" err="1" smtClean="0"/>
              <a:t>Axioms</a:t>
            </a:r>
            <a:endParaRPr lang="en-US" dirty="0"/>
          </a:p>
        </p:txBody>
      </p:sp>
      <p:sp>
        <p:nvSpPr>
          <p:cNvPr id="24" name="Ellipse 1"/>
          <p:cNvSpPr/>
          <p:nvPr/>
        </p:nvSpPr>
        <p:spPr>
          <a:xfrm>
            <a:off x="3461222" y="3904925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9" name="Ellipse 3"/>
          <p:cNvSpPr/>
          <p:nvPr/>
        </p:nvSpPr>
        <p:spPr>
          <a:xfrm>
            <a:off x="5037757" y="3894697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30" name="Connecteur en arc 8"/>
          <p:cNvCxnSpPr>
            <a:stCxn id="31" idx="6"/>
          </p:cNvCxnSpPr>
          <p:nvPr/>
        </p:nvCxnSpPr>
        <p:spPr>
          <a:xfrm flipV="1">
            <a:off x="3961311" y="4125049"/>
            <a:ext cx="1076446" cy="10228"/>
          </a:xfrm>
          <a:prstGeom prst="curvedConnector3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461222" y="291564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</a:t>
            </a:r>
            <a:r>
              <a:rPr lang="en-US" dirty="0" err="1" smtClean="0"/>
              <a:t>wl:sameAs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397292" y="5204250"/>
            <a:ext cx="16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:</a:t>
            </a:r>
            <a:r>
              <a:rPr lang="en-US" dirty="0" err="1" smtClean="0"/>
              <a:t>sameArtWork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393944" y="44395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:</a:t>
            </a:r>
            <a:r>
              <a:rPr lang="en-US" dirty="0" err="1" smtClean="0"/>
              <a:t>sameBook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408231" y="4834465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:</a:t>
            </a:r>
            <a:r>
              <a:rPr lang="en-US" dirty="0" err="1" smtClean="0"/>
              <a:t>sameExpression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461222" y="3428013"/>
            <a:ext cx="2659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/>
              <a:t>lvont:somewhatSameAs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59686" y="2948464"/>
            <a:ext cx="2542399" cy="120032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Link Validity</a:t>
            </a:r>
            <a:r>
              <a:rPr lang="en-US" dirty="0" smtClean="0"/>
              <a:t>:</a:t>
            </a:r>
          </a:p>
          <a:p>
            <a:r>
              <a:rPr lang="en-US" dirty="0" smtClean="0"/>
              <a:t>Inconsistent equivalent classes, </a:t>
            </a:r>
            <a:r>
              <a:rPr lang="en-US" dirty="0"/>
              <a:t>Invalid links, </a:t>
            </a:r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ontextual links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54391" y="5790107"/>
            <a:ext cx="2347694" cy="64633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Link meta-data</a:t>
            </a:r>
            <a:r>
              <a:rPr lang="en-US" dirty="0" smtClean="0"/>
              <a:t>:</a:t>
            </a:r>
          </a:p>
          <a:p>
            <a:r>
              <a:rPr lang="en-US" dirty="0"/>
              <a:t>a</a:t>
            </a:r>
            <a:r>
              <a:rPr lang="en-US" dirty="0" smtClean="0"/>
              <a:t>vailability, evolution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20924" y="4274318"/>
            <a:ext cx="2801519" cy="64633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Link Properties</a:t>
            </a:r>
            <a:r>
              <a:rPr lang="en-US" dirty="0" smtClean="0"/>
              <a:t>: </a:t>
            </a:r>
          </a:p>
          <a:p>
            <a:r>
              <a:rPr lang="en-US" dirty="0" smtClean="0"/>
              <a:t>Transitivity, symmetry, </a:t>
            </a:r>
            <a:r>
              <a:rPr lang="is-IS" dirty="0" smtClean="0"/>
              <a:t>…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46235" y="5041682"/>
            <a:ext cx="3476208" cy="64633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Link added-value</a:t>
            </a:r>
            <a:r>
              <a:rPr lang="en-US" dirty="0" smtClean="0"/>
              <a:t>:</a:t>
            </a:r>
          </a:p>
          <a:p>
            <a:r>
              <a:rPr lang="en-US" dirty="0" smtClean="0"/>
              <a:t>Information gain, reachability,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437216" y="1566899"/>
            <a:ext cx="8703632" cy="4681593"/>
          </a:xfrm>
        </p:spPr>
        <p:txBody>
          <a:bodyPr/>
          <a:lstStyle/>
          <a:p>
            <a:pPr marL="342900" indent="-342900">
              <a:buFont typeface="Wingdings" charset="2"/>
              <a:buChar char="§"/>
            </a:pPr>
            <a:r>
              <a:rPr lang="en-US" b="0" dirty="0" smtClean="0"/>
              <a:t>Different kinds of identity </a:t>
            </a:r>
            <a:r>
              <a:rPr lang="en-US" b="0" dirty="0"/>
              <a:t>relationship</a:t>
            </a:r>
            <a:endParaRPr lang="en-US" b="0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b="0" dirty="0" smtClean="0"/>
              <a:t>Need of hybrid methods </a:t>
            </a:r>
          </a:p>
          <a:p>
            <a:pPr marL="342900" indent="-342900">
              <a:buFont typeface="Wingdings" charset="2"/>
              <a:buChar char="§"/>
            </a:pPr>
            <a:r>
              <a:rPr lang="en-US" b="0" dirty="0"/>
              <a:t>Link quality assessment is not a matter of one unique dimension </a:t>
            </a:r>
          </a:p>
          <a:p>
            <a:pPr marL="342900" indent="-342900">
              <a:buFont typeface="Wingdings" charset="2"/>
              <a:buChar char="§"/>
            </a:pPr>
            <a:endParaRPr lang="en-US" b="0" dirty="0" smtClean="0"/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29254" cy="1371600"/>
          </a:xfrm>
        </p:spPr>
        <p:txBody>
          <a:bodyPr>
            <a:normAutofit/>
          </a:bodyPr>
          <a:lstStyle/>
          <a:p>
            <a:r>
              <a:rPr lang="en-GB" dirty="0" smtClean="0"/>
              <a:t>Link Validation: summary 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2" name="Cloud Callout 1"/>
          <p:cNvSpPr/>
          <p:nvPr/>
        </p:nvSpPr>
        <p:spPr>
          <a:xfrm>
            <a:off x="5362612" y="1019041"/>
            <a:ext cx="3782578" cy="1095716"/>
          </a:xfrm>
          <a:prstGeom prst="cloudCallout">
            <a:avLst>
              <a:gd name="adj1" fmla="val -58258"/>
              <a:gd name="adj2" fmla="val 2519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dirty="0" smtClean="0">
                <a:solidFill>
                  <a:schemeClr val="tx1"/>
                </a:solidFill>
              </a:rPr>
              <a:t>What </a:t>
            </a:r>
            <a:r>
              <a:rPr lang="is-IS" dirty="0">
                <a:solidFill>
                  <a:schemeClr val="tx1"/>
                </a:solidFill>
              </a:rPr>
              <a:t>is about the </a:t>
            </a:r>
            <a:r>
              <a:rPr lang="is-IS" b="1" dirty="0">
                <a:solidFill>
                  <a:schemeClr val="tx2"/>
                </a:solidFill>
              </a:rPr>
              <a:t>distinctness</a:t>
            </a:r>
            <a:r>
              <a:rPr lang="is-IS" dirty="0">
                <a:solidFill>
                  <a:schemeClr val="tx1"/>
                </a:solidFill>
              </a:rPr>
              <a:t> relation?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61222" y="5830567"/>
            <a:ext cx="179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:</a:t>
            </a:r>
            <a:r>
              <a:rPr lang="en-US" dirty="0" err="1" smtClean="0"/>
              <a:t>dentiConTo</a:t>
            </a:r>
            <a:r>
              <a:rPr lang="en-US" baseline="-25000" dirty="0" smtClean="0"/>
              <a:t>&lt;</a:t>
            </a:r>
            <a:r>
              <a:rPr lang="el-GR" b="1" baseline="-25000" dirty="0" smtClean="0"/>
              <a:t>Π</a:t>
            </a:r>
            <a:r>
              <a:rPr lang="en-US" b="1" baseline="-25000" dirty="0" smtClean="0"/>
              <a:t>a&gt;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97564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6225" y="93136"/>
            <a:ext cx="8591550" cy="855133"/>
          </a:xfrm>
        </p:spPr>
        <p:txBody>
          <a:bodyPr/>
          <a:lstStyle/>
          <a:p>
            <a:r>
              <a:rPr lang="fr-FR" dirty="0" err="1" smtClean="0"/>
              <a:t>References</a:t>
            </a:r>
            <a:r>
              <a:rPr lang="fr-FR" dirty="0" smtClean="0"/>
              <a:t> (1)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4294967295"/>
          </p:nvPr>
        </p:nvSpPr>
        <p:spPr>
          <a:xfrm>
            <a:off x="276225" y="983961"/>
            <a:ext cx="8595360" cy="560386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400" dirty="0" smtClean="0"/>
              <a:t>[</a:t>
            </a:r>
            <a:r>
              <a:rPr lang="en-US" sz="1400" dirty="0" err="1"/>
              <a:t>Beek</a:t>
            </a:r>
            <a:r>
              <a:rPr lang="en-US" sz="1400" dirty="0"/>
              <a:t> et al., 2016 ] A </a:t>
            </a:r>
            <a:r>
              <a:rPr lang="en-US" sz="1400" dirty="0" err="1"/>
              <a:t>contextualised</a:t>
            </a:r>
            <a:r>
              <a:rPr lang="en-US" sz="1400" dirty="0"/>
              <a:t> semantics for owl: </a:t>
            </a:r>
            <a:r>
              <a:rPr lang="en-US" sz="1400" dirty="0" err="1"/>
              <a:t>sameas</a:t>
            </a:r>
            <a:r>
              <a:rPr lang="en-US" sz="1400" dirty="0"/>
              <a:t>. </a:t>
            </a:r>
          </a:p>
          <a:p>
            <a:r>
              <a:rPr lang="en-US" sz="1400" dirty="0"/>
              <a:t>	 W. </a:t>
            </a:r>
            <a:r>
              <a:rPr lang="en-US" sz="1400" dirty="0" err="1"/>
              <a:t>Beek</a:t>
            </a:r>
            <a:r>
              <a:rPr lang="en-US" sz="1400" dirty="0"/>
              <a:t>, S. </a:t>
            </a:r>
            <a:r>
              <a:rPr lang="en-US" sz="1400" dirty="0" err="1"/>
              <a:t>Schlobach</a:t>
            </a:r>
            <a:r>
              <a:rPr lang="en-US" sz="1400" dirty="0"/>
              <a:t>, and F. van </a:t>
            </a:r>
            <a:r>
              <a:rPr lang="en-US" sz="1400" dirty="0" err="1"/>
              <a:t>Harmelen</a:t>
            </a:r>
            <a:r>
              <a:rPr lang="en-US" sz="1400" dirty="0"/>
              <a:t>. In ESWC </a:t>
            </a:r>
            <a:r>
              <a:rPr lang="en-US" sz="1400" dirty="0" smtClean="0"/>
              <a:t>2016</a:t>
            </a:r>
            <a:endParaRPr lang="en-US" sz="1400" dirty="0"/>
          </a:p>
          <a:p>
            <a:endParaRPr lang="en-US" sz="300" dirty="0"/>
          </a:p>
          <a:p>
            <a:r>
              <a:rPr lang="en-US" sz="1400" dirty="0"/>
              <a:t>[</a:t>
            </a:r>
            <a:r>
              <a:rPr lang="en-US" sz="1400" dirty="0" err="1"/>
              <a:t>CudreMauroux</a:t>
            </a:r>
            <a:r>
              <a:rPr lang="en-US" sz="1400" dirty="0"/>
              <a:t> et al., 2009 ] </a:t>
            </a:r>
            <a:r>
              <a:rPr lang="en-US" sz="1400" dirty="0" err="1"/>
              <a:t>idmesh</a:t>
            </a:r>
            <a:r>
              <a:rPr lang="en-US" sz="1400" dirty="0"/>
              <a:t>: graph-based disambiguation of linked data. </a:t>
            </a:r>
          </a:p>
          <a:p>
            <a:r>
              <a:rPr lang="en-US" sz="1400" dirty="0"/>
              <a:t>	P. </a:t>
            </a:r>
            <a:r>
              <a:rPr lang="en-US" sz="1400" dirty="0" err="1"/>
              <a:t>CudreMauroux</a:t>
            </a:r>
            <a:r>
              <a:rPr lang="en-US" sz="1400" dirty="0"/>
              <a:t>, P. </a:t>
            </a:r>
            <a:r>
              <a:rPr lang="en-US" sz="1400" dirty="0" err="1"/>
              <a:t>Haghani</a:t>
            </a:r>
            <a:r>
              <a:rPr lang="en-US" sz="1400" dirty="0"/>
              <a:t>, M. </a:t>
            </a:r>
            <a:r>
              <a:rPr lang="en-US" sz="1400" dirty="0" err="1"/>
              <a:t>Jost</a:t>
            </a:r>
            <a:r>
              <a:rPr lang="en-US" sz="1400" dirty="0"/>
              <a:t>, K. </a:t>
            </a:r>
            <a:r>
              <a:rPr lang="en-US" sz="1400" dirty="0" err="1"/>
              <a:t>Aberer</a:t>
            </a:r>
            <a:r>
              <a:rPr lang="en-US" sz="1400" dirty="0"/>
              <a:t>, and H. De Meer.  In WWW 2009.</a:t>
            </a:r>
          </a:p>
          <a:p>
            <a:endParaRPr lang="en-US" sz="300" dirty="0"/>
          </a:p>
          <a:p>
            <a:r>
              <a:rPr lang="en-US" sz="1400" dirty="0"/>
              <a:t>[de </a:t>
            </a:r>
            <a:r>
              <a:rPr lang="en-US" sz="1400" dirty="0" err="1"/>
              <a:t>Melo</a:t>
            </a:r>
            <a:r>
              <a:rPr lang="en-US" sz="1400" dirty="0"/>
              <a:t>, 2013] Not quite the same: Identity constraints for the web of linked data. </a:t>
            </a:r>
          </a:p>
          <a:p>
            <a:r>
              <a:rPr lang="it-IT" sz="1400" dirty="0"/>
              <a:t>	G. de Melo. In AAAI 2013</a:t>
            </a:r>
            <a:r>
              <a:rPr lang="it-IT" sz="1400" dirty="0" smtClean="0"/>
              <a:t>.</a:t>
            </a:r>
            <a:endParaRPr lang="it-IT" sz="1400" dirty="0"/>
          </a:p>
          <a:p>
            <a:r>
              <a:rPr lang="en-US" sz="1400" dirty="0"/>
              <a:t>[</a:t>
            </a:r>
            <a:r>
              <a:rPr lang="en-US" sz="1400" dirty="0" err="1"/>
              <a:t>Geach</a:t>
            </a:r>
            <a:r>
              <a:rPr lang="en-US" sz="1400" dirty="0"/>
              <a:t>, 1967 ] Identity. </a:t>
            </a:r>
            <a:r>
              <a:rPr lang="en-US" sz="1400" dirty="0" smtClean="0"/>
              <a:t> P</a:t>
            </a:r>
            <a:r>
              <a:rPr lang="en-US" sz="1400" dirty="0"/>
              <a:t>. </a:t>
            </a:r>
            <a:r>
              <a:rPr lang="en-US" sz="1400" dirty="0" err="1"/>
              <a:t>Geach</a:t>
            </a:r>
            <a:r>
              <a:rPr lang="en-US" sz="1400" dirty="0"/>
              <a:t>. Review of Metaphysics, 21:3–12, 1967</a:t>
            </a:r>
            <a:r>
              <a:rPr lang="en-US" sz="1400" dirty="0" smtClean="0"/>
              <a:t>.</a:t>
            </a:r>
            <a:endParaRPr lang="en-US" sz="1400" dirty="0"/>
          </a:p>
          <a:p>
            <a:r>
              <a:rPr lang="en-US" sz="1400" dirty="0"/>
              <a:t>[</a:t>
            </a:r>
            <a:r>
              <a:rPr lang="en-US" sz="1400" dirty="0" err="1"/>
              <a:t>Guéret</a:t>
            </a:r>
            <a:r>
              <a:rPr lang="en-US" sz="1400" dirty="0"/>
              <a:t> et al. 2012] Assessing linked data mappings using network measures. </a:t>
            </a:r>
          </a:p>
          <a:p>
            <a:r>
              <a:rPr lang="en-US" sz="1400" dirty="0"/>
              <a:t>C. </a:t>
            </a:r>
            <a:r>
              <a:rPr lang="en-US" sz="1400" dirty="0" err="1"/>
              <a:t>Guéret</a:t>
            </a:r>
            <a:r>
              <a:rPr lang="en-US" sz="1400" dirty="0"/>
              <a:t>, P. </a:t>
            </a:r>
            <a:r>
              <a:rPr lang="en-US" sz="1400" dirty="0" err="1"/>
              <a:t>Groth</a:t>
            </a:r>
            <a:r>
              <a:rPr lang="en-US" sz="1400" dirty="0"/>
              <a:t>, C. </a:t>
            </a:r>
            <a:r>
              <a:rPr lang="en-US" sz="1400" dirty="0" err="1"/>
              <a:t>Stadler</a:t>
            </a:r>
            <a:r>
              <a:rPr lang="en-US" sz="1400" dirty="0"/>
              <a:t>, and J. Lehmann.  In ESWC 2012 </a:t>
            </a:r>
          </a:p>
          <a:p>
            <a:endParaRPr lang="en-US" sz="300" dirty="0" smtClean="0"/>
          </a:p>
          <a:p>
            <a:r>
              <a:rPr lang="en-US" sz="1400" dirty="0" smtClean="0"/>
              <a:t>[</a:t>
            </a:r>
            <a:r>
              <a:rPr lang="en-US" sz="1400" dirty="0" err="1"/>
              <a:t>Halpin</a:t>
            </a:r>
            <a:r>
              <a:rPr lang="en-US" sz="1400" dirty="0"/>
              <a:t> et al., 2010] When </a:t>
            </a:r>
            <a:r>
              <a:rPr lang="en-US" sz="1400" dirty="0" err="1"/>
              <a:t>owl:sameAs</a:t>
            </a:r>
            <a:r>
              <a:rPr lang="en-US" sz="1400" dirty="0"/>
              <a:t> isn’t the same: An analysis of identity in Linked Data. </a:t>
            </a:r>
          </a:p>
          <a:p>
            <a:r>
              <a:rPr lang="en-US" sz="1400" dirty="0" smtClean="0"/>
              <a:t>H</a:t>
            </a:r>
            <a:r>
              <a:rPr lang="en-US" sz="1400" dirty="0"/>
              <a:t>. </a:t>
            </a:r>
            <a:r>
              <a:rPr lang="en-US" sz="1400" dirty="0" err="1"/>
              <a:t>Halpin</a:t>
            </a:r>
            <a:r>
              <a:rPr lang="en-US" sz="1400" dirty="0"/>
              <a:t>, P. J. Hayes, J. P. </a:t>
            </a:r>
            <a:r>
              <a:rPr lang="en-US" sz="1400" dirty="0" err="1"/>
              <a:t>McCusker</a:t>
            </a:r>
            <a:r>
              <a:rPr lang="en-US" sz="1400" dirty="0"/>
              <a:t>, D. L. McGuinness, and H. S. Thompson. In ISWC 2010</a:t>
            </a:r>
            <a:r>
              <a:rPr lang="en-US" sz="1400" dirty="0" smtClean="0"/>
              <a:t>.</a:t>
            </a:r>
          </a:p>
          <a:p>
            <a:endParaRPr lang="en-US" sz="300" dirty="0"/>
          </a:p>
          <a:p>
            <a:r>
              <a:rPr lang="en-US" sz="1400" dirty="0" smtClean="0"/>
              <a:t>[</a:t>
            </a:r>
            <a:r>
              <a:rPr lang="en-US" sz="1400" dirty="0"/>
              <a:t>Hogan et al., 2012] Scalable and distributed methods for entity matching, consolidation and disambiguation over linked data corpora. </a:t>
            </a:r>
          </a:p>
          <a:p>
            <a:r>
              <a:rPr lang="en-US" sz="1400" dirty="0" smtClean="0"/>
              <a:t>A</a:t>
            </a:r>
            <a:r>
              <a:rPr lang="en-US" sz="1400" dirty="0"/>
              <a:t>. Hogan, A. Zimmermann, J. </a:t>
            </a:r>
            <a:r>
              <a:rPr lang="en-US" sz="1400" dirty="0" err="1"/>
              <a:t>Umbrich</a:t>
            </a:r>
            <a:r>
              <a:rPr lang="en-US" sz="1400" dirty="0"/>
              <a:t>, A. </a:t>
            </a:r>
            <a:r>
              <a:rPr lang="en-US" sz="1400" dirty="0" err="1"/>
              <a:t>Polleres</a:t>
            </a:r>
            <a:r>
              <a:rPr lang="en-US" sz="1400" dirty="0"/>
              <a:t>, and S. Decker. In JWS 2012.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85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6225" y="93136"/>
            <a:ext cx="8591550" cy="855133"/>
          </a:xfrm>
        </p:spPr>
        <p:txBody>
          <a:bodyPr/>
          <a:lstStyle/>
          <a:p>
            <a:r>
              <a:rPr lang="fr-FR" dirty="0" err="1" smtClean="0"/>
              <a:t>References</a:t>
            </a:r>
            <a:r>
              <a:rPr lang="fr-FR" dirty="0" smtClean="0"/>
              <a:t> (2)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4294967295"/>
          </p:nvPr>
        </p:nvSpPr>
        <p:spPr>
          <a:xfrm>
            <a:off x="276225" y="1117605"/>
            <a:ext cx="8595360" cy="554445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400" dirty="0" smtClean="0"/>
              <a:t>[</a:t>
            </a:r>
            <a:r>
              <a:rPr lang="en-US" sz="1400" dirty="0" err="1"/>
              <a:t>Jaffri</a:t>
            </a:r>
            <a:r>
              <a:rPr lang="en-US" sz="1400" dirty="0"/>
              <a:t> et al., 2008 ] URI disambiguation in the context of linked data. </a:t>
            </a:r>
          </a:p>
          <a:p>
            <a:r>
              <a:rPr lang="en-US" sz="1400" dirty="0"/>
              <a:t>	A. </a:t>
            </a:r>
            <a:r>
              <a:rPr lang="en-US" sz="1400" dirty="0" err="1"/>
              <a:t>Jaffri</a:t>
            </a:r>
            <a:r>
              <a:rPr lang="en-US" sz="1400" dirty="0"/>
              <a:t>, H. Glaser, and I. Millard. In LDOW@WWW 2008</a:t>
            </a:r>
            <a:r>
              <a:rPr lang="en-US" sz="1400" dirty="0" smtClean="0"/>
              <a:t>.</a:t>
            </a:r>
          </a:p>
          <a:p>
            <a:endParaRPr lang="en-US" sz="300" dirty="0"/>
          </a:p>
          <a:p>
            <a:r>
              <a:rPr lang="en-US" sz="1400" dirty="0" smtClean="0"/>
              <a:t>[</a:t>
            </a:r>
            <a:r>
              <a:rPr lang="en-US" sz="1400" dirty="0" err="1"/>
              <a:t>Paulheim</a:t>
            </a:r>
            <a:r>
              <a:rPr lang="en-US" sz="1400" dirty="0"/>
              <a:t>, 2014] Identifying wrong links between datasets by multi-dimensional outlier detection. </a:t>
            </a:r>
          </a:p>
          <a:p>
            <a:r>
              <a:rPr lang="en-US" sz="1400" dirty="0"/>
              <a:t>	H. </a:t>
            </a:r>
            <a:r>
              <a:rPr lang="en-US" sz="1400" dirty="0" err="1"/>
              <a:t>Paulheim</a:t>
            </a:r>
            <a:r>
              <a:rPr lang="en-US" sz="1400" dirty="0"/>
              <a:t>. In </a:t>
            </a:r>
            <a:r>
              <a:rPr lang="en-US" sz="1400" dirty="0" err="1"/>
              <a:t>WoDOOM</a:t>
            </a:r>
            <a:r>
              <a:rPr lang="en-US" sz="1400" dirty="0"/>
              <a:t> 2014</a:t>
            </a:r>
            <a:r>
              <a:rPr lang="en-US" sz="1400" dirty="0" smtClean="0"/>
              <a:t>.</a:t>
            </a:r>
          </a:p>
          <a:p>
            <a:endParaRPr lang="en-US" sz="300" dirty="0"/>
          </a:p>
          <a:p>
            <a:r>
              <a:rPr lang="en-US" sz="1400" dirty="0" smtClean="0"/>
              <a:t>[</a:t>
            </a:r>
            <a:r>
              <a:rPr lang="en-US" sz="1400" dirty="0" err="1"/>
              <a:t>Papaleo</a:t>
            </a:r>
            <a:r>
              <a:rPr lang="en-US" sz="1400" dirty="0"/>
              <a:t> et al., 2014] Logical detection of invalid </a:t>
            </a:r>
            <a:r>
              <a:rPr lang="en-US" sz="1400" dirty="0" err="1"/>
              <a:t>sameas</a:t>
            </a:r>
            <a:r>
              <a:rPr lang="en-US" sz="1400" dirty="0"/>
              <a:t> statements in </a:t>
            </a:r>
            <a:r>
              <a:rPr lang="en-US" sz="1400" dirty="0" err="1"/>
              <a:t>rdf</a:t>
            </a:r>
            <a:r>
              <a:rPr lang="en-US" sz="1400" dirty="0"/>
              <a:t> data. </a:t>
            </a:r>
          </a:p>
          <a:p>
            <a:r>
              <a:rPr lang="en-US" sz="1400" dirty="0"/>
              <a:t>	 L. </a:t>
            </a:r>
            <a:r>
              <a:rPr lang="en-US" sz="1400" dirty="0" err="1"/>
              <a:t>Papaleo</a:t>
            </a:r>
            <a:r>
              <a:rPr lang="en-US" sz="1400" dirty="0"/>
              <a:t>, N. </a:t>
            </a:r>
            <a:r>
              <a:rPr lang="en-US" sz="1400" dirty="0" err="1"/>
              <a:t>Pernelle</a:t>
            </a:r>
            <a:r>
              <a:rPr lang="en-US" sz="1400" dirty="0"/>
              <a:t>, F. </a:t>
            </a:r>
            <a:r>
              <a:rPr lang="en-US" sz="1400" dirty="0" err="1"/>
              <a:t>Saïs</a:t>
            </a:r>
            <a:r>
              <a:rPr lang="en-US" sz="1400" dirty="0"/>
              <a:t>, and C. Dumont. In  EKAW 2014</a:t>
            </a:r>
            <a:r>
              <a:rPr lang="en-US" sz="1400" dirty="0" smtClean="0"/>
              <a:t>.</a:t>
            </a:r>
          </a:p>
          <a:p>
            <a:endParaRPr lang="en-US" sz="300" dirty="0"/>
          </a:p>
          <a:p>
            <a:r>
              <a:rPr lang="en-US" sz="1400" dirty="0" smtClean="0"/>
              <a:t>[</a:t>
            </a:r>
            <a:r>
              <a:rPr lang="en-US" sz="1400" dirty="0" err="1"/>
              <a:t>Raad</a:t>
            </a:r>
            <a:r>
              <a:rPr lang="en-US" sz="1400" dirty="0"/>
              <a:t> et al., 2017] Detection of contextual identity links in a knowledge base. </a:t>
            </a:r>
          </a:p>
          <a:p>
            <a:r>
              <a:rPr lang="en-US" sz="1400" dirty="0"/>
              <a:t>	J. </a:t>
            </a:r>
            <a:r>
              <a:rPr lang="en-US" sz="1400" dirty="0" err="1"/>
              <a:t>Raad</a:t>
            </a:r>
            <a:r>
              <a:rPr lang="en-US" sz="1400" dirty="0"/>
              <a:t>, N. </a:t>
            </a:r>
            <a:r>
              <a:rPr lang="en-US" sz="1400" dirty="0" err="1"/>
              <a:t>Pernelle</a:t>
            </a:r>
            <a:r>
              <a:rPr lang="en-US" sz="1400" dirty="0"/>
              <a:t>, and F. </a:t>
            </a:r>
            <a:r>
              <a:rPr lang="en-US" sz="1400" dirty="0" err="1"/>
              <a:t>Saïs</a:t>
            </a:r>
            <a:r>
              <a:rPr lang="en-US" sz="1400" dirty="0"/>
              <a:t>. In K-CAP 2017</a:t>
            </a:r>
            <a:r>
              <a:rPr lang="en-US" sz="1400" dirty="0" smtClean="0"/>
              <a:t>.</a:t>
            </a:r>
          </a:p>
          <a:p>
            <a:endParaRPr lang="en-US" sz="1400" dirty="0" smtClean="0"/>
          </a:p>
          <a:p>
            <a:r>
              <a:rPr lang="en-US" sz="1400" dirty="0" smtClean="0"/>
              <a:t>[</a:t>
            </a:r>
            <a:r>
              <a:rPr lang="en-US" sz="1400" dirty="0" err="1" smtClean="0"/>
              <a:t>Raad</a:t>
            </a:r>
            <a:r>
              <a:rPr lang="en-US" sz="1400" dirty="0" smtClean="0"/>
              <a:t> et </a:t>
            </a:r>
            <a:r>
              <a:rPr lang="en-US" sz="1400" dirty="0"/>
              <a:t>al., </a:t>
            </a:r>
            <a:r>
              <a:rPr lang="en-US" sz="1400" dirty="0" smtClean="0"/>
              <a:t>2018 under review </a:t>
            </a:r>
            <a:r>
              <a:rPr lang="en-US" sz="1400" dirty="0"/>
              <a:t>] Detecting Erroneous Identity Links on the Web using Network </a:t>
            </a:r>
            <a:r>
              <a:rPr lang="en-US" sz="1400" dirty="0" smtClean="0"/>
              <a:t>Metrics. J. </a:t>
            </a:r>
            <a:r>
              <a:rPr lang="en-US" sz="1400" dirty="0" err="1" smtClean="0"/>
              <a:t>Raad</a:t>
            </a:r>
            <a:r>
              <a:rPr lang="en-US" sz="1400" dirty="0" smtClean="0"/>
              <a:t>, W</a:t>
            </a:r>
            <a:r>
              <a:rPr lang="en-US" sz="1400" dirty="0"/>
              <a:t>. </a:t>
            </a:r>
            <a:r>
              <a:rPr lang="en-US" sz="1400" dirty="0" err="1"/>
              <a:t>Beek</a:t>
            </a:r>
            <a:r>
              <a:rPr lang="en-US" sz="1400" dirty="0"/>
              <a:t>, </a:t>
            </a:r>
            <a:r>
              <a:rPr lang="en-US" sz="1400" dirty="0" smtClean="0"/>
              <a:t>F</a:t>
            </a:r>
            <a:r>
              <a:rPr lang="en-US" sz="1400" dirty="0"/>
              <a:t>. van </a:t>
            </a:r>
            <a:r>
              <a:rPr lang="en-US" sz="1400" dirty="0" err="1" smtClean="0"/>
              <a:t>Harmelen</a:t>
            </a:r>
            <a:r>
              <a:rPr lang="en-US" sz="1400" dirty="0" smtClean="0"/>
              <a:t>, N. </a:t>
            </a:r>
            <a:r>
              <a:rPr lang="en-US" sz="1400" dirty="0" err="1" smtClean="0"/>
              <a:t>Pernelle</a:t>
            </a:r>
            <a:r>
              <a:rPr lang="en-US" sz="1400" dirty="0" smtClean="0"/>
              <a:t> and F. </a:t>
            </a:r>
            <a:r>
              <a:rPr lang="en-US" sz="1400" dirty="0" err="1" smtClean="0"/>
              <a:t>Saïs</a:t>
            </a:r>
            <a:r>
              <a:rPr lang="en-US" sz="1400" dirty="0" smtClean="0"/>
              <a:t>. Submitted to ISWC 2018</a:t>
            </a:r>
            <a:endParaRPr lang="en-US" sz="1400" dirty="0"/>
          </a:p>
          <a:p>
            <a:endParaRPr lang="en-US" sz="300" dirty="0"/>
          </a:p>
          <a:p>
            <a:r>
              <a:rPr lang="en-US" sz="1400" dirty="0" smtClean="0"/>
              <a:t>[</a:t>
            </a:r>
            <a:r>
              <a:rPr lang="en-US" sz="1400" dirty="0" err="1" smtClean="0"/>
              <a:t>Valdestilhas</a:t>
            </a:r>
            <a:r>
              <a:rPr lang="en-US" sz="1400" dirty="0" smtClean="0"/>
              <a:t> </a:t>
            </a:r>
            <a:r>
              <a:rPr lang="en-US" sz="1400" dirty="0"/>
              <a:t>et al., 2017 ] </a:t>
            </a:r>
            <a:r>
              <a:rPr lang="en-US" sz="1400" dirty="0" err="1"/>
              <a:t>Cedal</a:t>
            </a:r>
            <a:r>
              <a:rPr lang="en-US" sz="1400" dirty="0"/>
              <a:t>: time-efﬁcient detection of erroneous links in large-scale link repositories. </a:t>
            </a:r>
            <a:r>
              <a:rPr lang="en-US" sz="1400" dirty="0" smtClean="0"/>
              <a:t> A</a:t>
            </a:r>
            <a:r>
              <a:rPr lang="en-US" sz="1400" dirty="0"/>
              <a:t>. </a:t>
            </a:r>
            <a:r>
              <a:rPr lang="en-US" sz="1400" dirty="0" err="1"/>
              <a:t>Valdestilhas</a:t>
            </a:r>
            <a:r>
              <a:rPr lang="en-US" sz="1400" dirty="0"/>
              <a:t>, T. </a:t>
            </a:r>
            <a:r>
              <a:rPr lang="en-US" sz="1400" dirty="0" err="1"/>
              <a:t>Soru</a:t>
            </a:r>
            <a:r>
              <a:rPr lang="en-US" sz="1400" dirty="0"/>
              <a:t>, and A.-C. N. </a:t>
            </a:r>
            <a:r>
              <a:rPr lang="en-US" sz="1400" dirty="0" err="1"/>
              <a:t>Ngomo</a:t>
            </a:r>
            <a:r>
              <a:rPr lang="en-US" sz="1400" dirty="0"/>
              <a:t>. In WI 2017</a:t>
            </a:r>
            <a:r>
              <a:rPr lang="en-US" sz="1400" dirty="0" smtClean="0"/>
              <a:t>.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290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llipse 1"/>
          <p:cNvSpPr/>
          <p:nvPr/>
        </p:nvSpPr>
        <p:spPr>
          <a:xfrm>
            <a:off x="2455764" y="3055418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8" name="Ellipse 3"/>
          <p:cNvSpPr/>
          <p:nvPr/>
        </p:nvSpPr>
        <p:spPr>
          <a:xfrm>
            <a:off x="5349929" y="3045190"/>
            <a:ext cx="500089" cy="460703"/>
          </a:xfrm>
          <a:prstGeom prst="ellipse">
            <a:avLst/>
          </a:prstGeom>
          <a:solidFill>
            <a:srgbClr val="00B0F0"/>
          </a:solidFill>
          <a:ln w="1905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b2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9" name="Ellipse 4"/>
          <p:cNvSpPr/>
          <p:nvPr/>
        </p:nvSpPr>
        <p:spPr>
          <a:xfrm>
            <a:off x="3218606" y="3900342"/>
            <a:ext cx="500089" cy="46070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a11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1" name="Ellipse 6"/>
          <p:cNvSpPr/>
          <p:nvPr/>
        </p:nvSpPr>
        <p:spPr>
          <a:xfrm>
            <a:off x="6212499" y="3801767"/>
            <a:ext cx="500089" cy="46070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a21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32" name="Connecteur en arc 8"/>
          <p:cNvCxnSpPr>
            <a:stCxn id="26" idx="6"/>
            <a:endCxn id="28" idx="2"/>
          </p:cNvCxnSpPr>
          <p:nvPr/>
        </p:nvCxnSpPr>
        <p:spPr>
          <a:xfrm flipV="1">
            <a:off x="2955853" y="3275542"/>
            <a:ext cx="2394076" cy="10228"/>
          </a:xfrm>
          <a:prstGeom prst="curvedConnector3">
            <a:avLst/>
          </a:prstGeom>
          <a:ln>
            <a:solidFill>
              <a:srgbClr val="0C5BA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9"/>
          <p:cNvSpPr txBox="1"/>
          <p:nvPr/>
        </p:nvSpPr>
        <p:spPr>
          <a:xfrm>
            <a:off x="3379209" y="2922817"/>
            <a:ext cx="1915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solidFill>
                  <a:srgbClr val="0070C0"/>
                </a:solidFill>
              </a:rPr>
              <a:t>owl:sameAs</a:t>
            </a:r>
            <a:r>
              <a:rPr lang="fr-FR" sz="1400" dirty="0" smtClean="0">
                <a:solidFill>
                  <a:srgbClr val="0070C0"/>
                </a:solidFill>
              </a:rPr>
              <a:t>(b1, b2)?</a:t>
            </a:r>
            <a:endParaRPr lang="fr-FR" sz="1400" dirty="0">
              <a:solidFill>
                <a:srgbClr val="0070C0"/>
              </a:solidFill>
            </a:endParaRPr>
          </a:p>
        </p:txBody>
      </p:sp>
      <p:cxnSp>
        <p:nvCxnSpPr>
          <p:cNvPr id="35" name="Connecteur en arc 13"/>
          <p:cNvCxnSpPr>
            <a:stCxn id="26" idx="6"/>
            <a:endCxn id="29" idx="0"/>
          </p:cNvCxnSpPr>
          <p:nvPr/>
        </p:nvCxnSpPr>
        <p:spPr>
          <a:xfrm>
            <a:off x="2955853" y="3285770"/>
            <a:ext cx="512798" cy="614572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rc 20"/>
          <p:cNvCxnSpPr>
            <a:stCxn id="28" idx="6"/>
            <a:endCxn id="31" idx="0"/>
          </p:cNvCxnSpPr>
          <p:nvPr/>
        </p:nvCxnSpPr>
        <p:spPr>
          <a:xfrm>
            <a:off x="5850018" y="3275542"/>
            <a:ext cx="612526" cy="526225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ZoneTexte 30"/>
          <p:cNvSpPr txBox="1"/>
          <p:nvPr/>
        </p:nvSpPr>
        <p:spPr>
          <a:xfrm>
            <a:off x="5684031" y="3503591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author</a:t>
            </a:r>
            <a:endParaRPr lang="fr-FR" sz="1400" dirty="0"/>
          </a:p>
          <a:p>
            <a:endParaRPr lang="fr-FR" sz="1400" dirty="0"/>
          </a:p>
        </p:txBody>
      </p:sp>
      <p:sp>
        <p:nvSpPr>
          <p:cNvPr id="39" name="ZoneTexte 31"/>
          <p:cNvSpPr txBox="1"/>
          <p:nvPr/>
        </p:nvSpPr>
        <p:spPr>
          <a:xfrm>
            <a:off x="3455942" y="3601281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author</a:t>
            </a:r>
            <a:endParaRPr lang="fr-FR" sz="1400" dirty="0"/>
          </a:p>
          <a:p>
            <a:endParaRPr lang="fr-FR" sz="1400" dirty="0"/>
          </a:p>
        </p:txBody>
      </p:sp>
      <p:cxnSp>
        <p:nvCxnSpPr>
          <p:cNvPr id="44" name="Connecteur en arc 35"/>
          <p:cNvCxnSpPr>
            <a:stCxn id="28" idx="1"/>
            <a:endCxn id="69" idx="2"/>
          </p:cNvCxnSpPr>
          <p:nvPr/>
        </p:nvCxnSpPr>
        <p:spPr>
          <a:xfrm rot="16200000" flipV="1">
            <a:off x="4930807" y="2620299"/>
            <a:ext cx="797616" cy="18710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269609" y="1822811"/>
            <a:ext cx="1932910" cy="492231"/>
          </a:xfrm>
          <a:prstGeom prst="rect">
            <a:avLst/>
          </a:prstGeom>
          <a:noFill/>
          <a:ln w="28575" cmpd="sng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0000"/>
                </a:solidFill>
              </a:rPr>
              <a:t>A </a:t>
            </a:r>
            <a:r>
              <a:rPr lang="fr-FR" sz="1400" dirty="0" err="1" smtClean="0">
                <a:solidFill>
                  <a:srgbClr val="000000"/>
                </a:solidFill>
              </a:rPr>
              <a:t>Semantic</a:t>
            </a:r>
            <a:r>
              <a:rPr lang="fr-FR" sz="1400" dirty="0" smtClean="0">
                <a:solidFill>
                  <a:srgbClr val="000000"/>
                </a:solidFill>
              </a:rPr>
              <a:t> Web Primer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47" name="ZoneTexte 45"/>
          <p:cNvSpPr txBox="1"/>
          <p:nvPr/>
        </p:nvSpPr>
        <p:spPr>
          <a:xfrm>
            <a:off x="5244410" y="2360617"/>
            <a:ext cx="496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titre</a:t>
            </a:r>
            <a:endParaRPr lang="fr-FR" sz="1400" dirty="0"/>
          </a:p>
        </p:txBody>
      </p:sp>
      <p:cxnSp>
        <p:nvCxnSpPr>
          <p:cNvPr id="48" name="Connecteur en arc 48"/>
          <p:cNvCxnSpPr>
            <a:stCxn id="26" idx="0"/>
          </p:cNvCxnSpPr>
          <p:nvPr/>
        </p:nvCxnSpPr>
        <p:spPr>
          <a:xfrm rot="5400000" flipH="1" flipV="1">
            <a:off x="2446320" y="2545885"/>
            <a:ext cx="769022" cy="25004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989398" y="1794165"/>
            <a:ext cx="1932910" cy="492231"/>
          </a:xfrm>
          <a:prstGeom prst="rect">
            <a:avLst/>
          </a:prstGeom>
          <a:noFill/>
          <a:ln w="28575" cmpd="sng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0000"/>
                </a:solidFill>
              </a:rPr>
              <a:t>A </a:t>
            </a:r>
            <a:r>
              <a:rPr lang="fr-FR" sz="1400" dirty="0" err="1" smtClean="0">
                <a:solidFill>
                  <a:srgbClr val="000000"/>
                </a:solidFill>
              </a:rPr>
              <a:t>Semantic</a:t>
            </a:r>
            <a:r>
              <a:rPr lang="fr-FR" sz="1400" dirty="0" smtClean="0">
                <a:solidFill>
                  <a:srgbClr val="000000"/>
                </a:solidFill>
              </a:rPr>
              <a:t> Web Primer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50" name="ZoneTexte 50"/>
          <p:cNvSpPr txBox="1"/>
          <p:nvPr/>
        </p:nvSpPr>
        <p:spPr>
          <a:xfrm>
            <a:off x="2387502" y="2281538"/>
            <a:ext cx="496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titre</a:t>
            </a:r>
            <a:endParaRPr lang="fr-FR" sz="1400" dirty="0"/>
          </a:p>
        </p:txBody>
      </p:sp>
      <p:cxnSp>
        <p:nvCxnSpPr>
          <p:cNvPr id="52" name="Connecteur en arc 59"/>
          <p:cNvCxnSpPr>
            <a:stCxn id="28" idx="6"/>
          </p:cNvCxnSpPr>
          <p:nvPr/>
        </p:nvCxnSpPr>
        <p:spPr>
          <a:xfrm>
            <a:off x="5850018" y="3275542"/>
            <a:ext cx="1090056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940074" y="3029426"/>
            <a:ext cx="633315" cy="49223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0000"/>
                </a:solidFill>
              </a:rPr>
              <a:t>2007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55" name="ZoneTexte 61"/>
          <p:cNvSpPr txBox="1"/>
          <p:nvPr/>
        </p:nvSpPr>
        <p:spPr>
          <a:xfrm>
            <a:off x="5883340" y="2931726"/>
            <a:ext cx="844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pubYear</a:t>
            </a:r>
            <a:endParaRPr lang="fr-FR" sz="1400" dirty="0"/>
          </a:p>
        </p:txBody>
      </p:sp>
      <p:cxnSp>
        <p:nvCxnSpPr>
          <p:cNvPr id="56" name="Connecteur en arc 70"/>
          <p:cNvCxnSpPr>
            <a:stCxn id="26" idx="2"/>
          </p:cNvCxnSpPr>
          <p:nvPr/>
        </p:nvCxnSpPr>
        <p:spPr>
          <a:xfrm rot="10800000">
            <a:off x="1215274" y="3285770"/>
            <a:ext cx="1240490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581959" y="3039654"/>
            <a:ext cx="633315" cy="49223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0000"/>
                </a:solidFill>
              </a:rPr>
              <a:t>2007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58" name="ZoneTexte 72"/>
          <p:cNvSpPr txBox="1"/>
          <p:nvPr/>
        </p:nvSpPr>
        <p:spPr>
          <a:xfrm>
            <a:off x="1338662" y="2949512"/>
            <a:ext cx="844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pubYear</a:t>
            </a:r>
            <a:endParaRPr lang="fr-FR" sz="1400" dirty="0"/>
          </a:p>
        </p:txBody>
      </p:sp>
      <p:cxnSp>
        <p:nvCxnSpPr>
          <p:cNvPr id="59" name="Connecteur en arc 76"/>
          <p:cNvCxnSpPr>
            <a:stCxn id="31" idx="4"/>
          </p:cNvCxnSpPr>
          <p:nvPr/>
        </p:nvCxnSpPr>
        <p:spPr>
          <a:xfrm rot="16200000" flipH="1">
            <a:off x="6479511" y="4245502"/>
            <a:ext cx="414061" cy="44799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6318208" y="4676531"/>
            <a:ext cx="1184662" cy="49223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0000"/>
                </a:solidFill>
              </a:rPr>
              <a:t>G. </a:t>
            </a:r>
            <a:r>
              <a:rPr lang="fr-FR" sz="1400" dirty="0" err="1" smtClean="0">
                <a:solidFill>
                  <a:srgbClr val="000000"/>
                </a:solidFill>
              </a:rPr>
              <a:t>Antoniou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61" name="ZoneTexte 78"/>
          <p:cNvSpPr txBox="1"/>
          <p:nvPr/>
        </p:nvSpPr>
        <p:spPr>
          <a:xfrm>
            <a:off x="6672493" y="4067744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aName</a:t>
            </a:r>
            <a:endParaRPr lang="fr-FR" sz="1400" dirty="0"/>
          </a:p>
        </p:txBody>
      </p:sp>
      <p:cxnSp>
        <p:nvCxnSpPr>
          <p:cNvPr id="62" name="Connecteur en arc 89"/>
          <p:cNvCxnSpPr>
            <a:stCxn id="29" idx="4"/>
          </p:cNvCxnSpPr>
          <p:nvPr/>
        </p:nvCxnSpPr>
        <p:spPr>
          <a:xfrm rot="16200000" flipH="1">
            <a:off x="3356287" y="4473408"/>
            <a:ext cx="304261" cy="7953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955853" y="4665306"/>
            <a:ext cx="1184662" cy="49223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>
                <a:solidFill>
                  <a:srgbClr val="000000"/>
                </a:solidFill>
              </a:rPr>
              <a:t>Grigoris</a:t>
            </a:r>
            <a:r>
              <a:rPr lang="fr-FR" sz="1400" dirty="0" smtClean="0">
                <a:solidFill>
                  <a:srgbClr val="000000"/>
                </a:solidFill>
              </a:rPr>
              <a:t> </a:t>
            </a:r>
            <a:r>
              <a:rPr lang="fr-FR" sz="1400" dirty="0" err="1" smtClean="0">
                <a:solidFill>
                  <a:srgbClr val="000000"/>
                </a:solidFill>
              </a:rPr>
              <a:t>Antoniou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64" name="ZoneTexte 91"/>
          <p:cNvSpPr txBox="1"/>
          <p:nvPr/>
        </p:nvSpPr>
        <p:spPr>
          <a:xfrm>
            <a:off x="3495925" y="427487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</a:t>
            </a:r>
            <a:r>
              <a:rPr lang="fr-FR" sz="1400" dirty="0" err="1"/>
              <a:t>N</a:t>
            </a:r>
            <a:r>
              <a:rPr lang="fr-FR" sz="1400" dirty="0" err="1" smtClean="0"/>
              <a:t>ame</a:t>
            </a:r>
            <a:endParaRPr lang="fr-FR" sz="1400" dirty="0"/>
          </a:p>
        </p:txBody>
      </p:sp>
      <p:cxnSp>
        <p:nvCxnSpPr>
          <p:cNvPr id="69" name="Connecteur en arc 117"/>
          <p:cNvCxnSpPr>
            <a:stCxn id="26" idx="4"/>
          </p:cNvCxnSpPr>
          <p:nvPr/>
        </p:nvCxnSpPr>
        <p:spPr>
          <a:xfrm rot="5400000">
            <a:off x="2411434" y="3664810"/>
            <a:ext cx="443064" cy="14568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ZoneTexte 118"/>
          <p:cNvSpPr txBox="1"/>
          <p:nvPr/>
        </p:nvSpPr>
        <p:spPr>
          <a:xfrm>
            <a:off x="2614997" y="3611614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author</a:t>
            </a:r>
            <a:endParaRPr lang="fr-FR" sz="1400" dirty="0"/>
          </a:p>
        </p:txBody>
      </p:sp>
      <p:sp>
        <p:nvSpPr>
          <p:cNvPr id="72" name="Ellipse 125"/>
          <p:cNvSpPr/>
          <p:nvPr/>
        </p:nvSpPr>
        <p:spPr>
          <a:xfrm>
            <a:off x="2310078" y="3959185"/>
            <a:ext cx="500089" cy="46070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a12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76" name="Connecteur en arc 142"/>
          <p:cNvCxnSpPr>
            <a:stCxn id="28" idx="4"/>
          </p:cNvCxnSpPr>
          <p:nvPr/>
        </p:nvCxnSpPr>
        <p:spPr>
          <a:xfrm rot="16200000" flipH="1">
            <a:off x="5492640" y="3613226"/>
            <a:ext cx="391479" cy="17681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ZoneTexte 143"/>
          <p:cNvSpPr txBox="1"/>
          <p:nvPr/>
        </p:nvSpPr>
        <p:spPr>
          <a:xfrm>
            <a:off x="6415263" y="3486773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author</a:t>
            </a:r>
            <a:endParaRPr lang="fr-FR" sz="1400" dirty="0"/>
          </a:p>
          <a:p>
            <a:endParaRPr lang="fr-FR" sz="1400" dirty="0"/>
          </a:p>
        </p:txBody>
      </p:sp>
      <p:sp>
        <p:nvSpPr>
          <p:cNvPr id="89" name="Ellipse 145"/>
          <p:cNvSpPr/>
          <p:nvPr/>
        </p:nvSpPr>
        <p:spPr>
          <a:xfrm>
            <a:off x="5526740" y="3897372"/>
            <a:ext cx="500089" cy="46070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</a:t>
            </a:r>
            <a:r>
              <a:rPr lang="fr-FR" sz="1400" dirty="0">
                <a:solidFill>
                  <a:schemeClr val="tx1"/>
                </a:solidFill>
              </a:rPr>
              <a:t>2</a:t>
            </a:r>
            <a:r>
              <a:rPr lang="fr-FR" sz="1400" dirty="0" smtClean="0">
                <a:solidFill>
                  <a:schemeClr val="tx1"/>
                </a:solidFill>
              </a:rPr>
              <a:t>2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106" name="Connecteur en arc 70"/>
          <p:cNvCxnSpPr>
            <a:stCxn id="26" idx="1"/>
          </p:cNvCxnSpPr>
          <p:nvPr/>
        </p:nvCxnSpPr>
        <p:spPr>
          <a:xfrm rot="16200000" flipV="1">
            <a:off x="1629729" y="2223615"/>
            <a:ext cx="497516" cy="1301026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594659" y="2379254"/>
            <a:ext cx="633315" cy="492231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208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08" name="ZoneTexte 72"/>
          <p:cNvSpPr txBox="1"/>
          <p:nvPr/>
        </p:nvSpPr>
        <p:spPr>
          <a:xfrm>
            <a:off x="1564932" y="2372755"/>
            <a:ext cx="89159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nbPages</a:t>
            </a:r>
            <a:endParaRPr lang="fr-FR" sz="1400" dirty="0"/>
          </a:p>
        </p:txBody>
      </p:sp>
      <p:cxnSp>
        <p:nvCxnSpPr>
          <p:cNvPr id="109" name="Connecteur en arc 70"/>
          <p:cNvCxnSpPr>
            <a:stCxn id="28" idx="7"/>
            <a:endCxn id="110" idx="1"/>
          </p:cNvCxnSpPr>
          <p:nvPr/>
        </p:nvCxnSpPr>
        <p:spPr>
          <a:xfrm rot="5400000" flipH="1" flipV="1">
            <a:off x="6073659" y="2292439"/>
            <a:ext cx="523343" cy="1117097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6893879" y="2343199"/>
            <a:ext cx="633315" cy="492231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288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11" name="ZoneTexte 72"/>
          <p:cNvSpPr txBox="1"/>
          <p:nvPr/>
        </p:nvSpPr>
        <p:spPr>
          <a:xfrm>
            <a:off x="5846500" y="2370868"/>
            <a:ext cx="89159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nbPages</a:t>
            </a:r>
            <a:endParaRPr lang="fr-FR" sz="1400" dirty="0"/>
          </a:p>
        </p:txBody>
      </p:sp>
      <p:sp>
        <p:nvSpPr>
          <p:cNvPr id="112" name="Rectangle 111"/>
          <p:cNvSpPr/>
          <p:nvPr/>
        </p:nvSpPr>
        <p:spPr>
          <a:xfrm>
            <a:off x="1156315" y="4682964"/>
            <a:ext cx="1184662" cy="49223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000000"/>
                </a:solidFill>
              </a:rPr>
              <a:t>Paul </a:t>
            </a:r>
            <a:r>
              <a:rPr lang="fr-FR" sz="1400" dirty="0" err="1" smtClean="0">
                <a:solidFill>
                  <a:srgbClr val="000000"/>
                </a:solidFill>
              </a:rPr>
              <a:t>Grauth</a:t>
            </a:r>
            <a:endParaRPr lang="fr-FR" sz="1400" dirty="0">
              <a:solidFill>
                <a:srgbClr val="000000"/>
              </a:solidFill>
            </a:endParaRPr>
          </a:p>
        </p:txBody>
      </p:sp>
      <p:cxnSp>
        <p:nvCxnSpPr>
          <p:cNvPr id="113" name="Connecteur en arc 76"/>
          <p:cNvCxnSpPr>
            <a:stCxn id="89" idx="4"/>
          </p:cNvCxnSpPr>
          <p:nvPr/>
        </p:nvCxnSpPr>
        <p:spPr>
          <a:xfrm rot="5400000">
            <a:off x="5387026" y="4383458"/>
            <a:ext cx="415143" cy="36437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ZoneTexte 78"/>
          <p:cNvSpPr txBox="1"/>
          <p:nvPr/>
        </p:nvSpPr>
        <p:spPr>
          <a:xfrm>
            <a:off x="4817253" y="4277964"/>
            <a:ext cx="943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aName</a:t>
            </a:r>
            <a:endParaRPr lang="fr-FR" sz="1400" dirty="0"/>
          </a:p>
        </p:txBody>
      </p:sp>
      <p:sp>
        <p:nvSpPr>
          <p:cNvPr id="115" name="Rectangle 114"/>
          <p:cNvSpPr/>
          <p:nvPr/>
        </p:nvSpPr>
        <p:spPr>
          <a:xfrm>
            <a:off x="4971619" y="4738667"/>
            <a:ext cx="1184662" cy="49223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000000"/>
                </a:solidFill>
              </a:rPr>
              <a:t>P</a:t>
            </a:r>
            <a:r>
              <a:rPr lang="fr-FR" sz="1400" dirty="0" smtClean="0">
                <a:solidFill>
                  <a:srgbClr val="000000"/>
                </a:solidFill>
              </a:rPr>
              <a:t>. </a:t>
            </a:r>
            <a:r>
              <a:rPr lang="fr-FR" sz="1400" dirty="0" err="1" smtClean="0">
                <a:solidFill>
                  <a:srgbClr val="000000"/>
                </a:solidFill>
              </a:rPr>
              <a:t>Grauth</a:t>
            </a:r>
            <a:endParaRPr lang="fr-FR" sz="1400" dirty="0">
              <a:solidFill>
                <a:srgbClr val="000000"/>
              </a:solidFill>
            </a:endParaRPr>
          </a:p>
        </p:txBody>
      </p:sp>
      <p:cxnSp>
        <p:nvCxnSpPr>
          <p:cNvPr id="116" name="Connecteur en arc 76"/>
          <p:cNvCxnSpPr>
            <a:stCxn id="72" idx="3"/>
            <a:endCxn id="112" idx="0"/>
          </p:cNvCxnSpPr>
          <p:nvPr/>
        </p:nvCxnSpPr>
        <p:spPr>
          <a:xfrm rot="5400000">
            <a:off x="1900708" y="4200358"/>
            <a:ext cx="330544" cy="63466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ZoneTexte 78"/>
          <p:cNvSpPr txBox="1"/>
          <p:nvPr/>
        </p:nvSpPr>
        <p:spPr>
          <a:xfrm>
            <a:off x="1354381" y="4112111"/>
            <a:ext cx="786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a</a:t>
            </a:r>
            <a:r>
              <a:rPr lang="fr-FR" sz="1400" dirty="0" err="1"/>
              <a:t>N</a:t>
            </a:r>
            <a:r>
              <a:rPr lang="fr-FR" sz="1400" dirty="0" err="1" smtClean="0"/>
              <a:t>ame</a:t>
            </a:r>
            <a:endParaRPr lang="fr-FR" sz="1400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9</a:t>
            </a:fld>
            <a:endParaRPr lang="fr-FR"/>
          </a:p>
        </p:txBody>
      </p:sp>
      <p:sp>
        <p:nvSpPr>
          <p:cNvPr id="53" name="Espace réservé du contenu 3"/>
          <p:cNvSpPr>
            <a:spLocks noGrp="1"/>
          </p:cNvSpPr>
          <p:nvPr>
            <p:ph idx="1"/>
          </p:nvPr>
        </p:nvSpPr>
        <p:spPr>
          <a:xfrm>
            <a:off x="457200" y="1343168"/>
            <a:ext cx="7620000" cy="612084"/>
          </a:xfrm>
        </p:spPr>
        <p:txBody>
          <a:bodyPr>
            <a:normAutofit/>
          </a:bodyPr>
          <a:lstStyle/>
          <a:p>
            <a:r>
              <a:rPr lang="en-GB" sz="1800" b="0" dirty="0">
                <a:solidFill>
                  <a:srgbClr val="000000"/>
                </a:solidFill>
              </a:rPr>
              <a:t>Which </a:t>
            </a:r>
            <a:r>
              <a:rPr lang="en-GB" sz="1800" b="0" dirty="0" smtClean="0">
                <a:solidFill>
                  <a:srgbClr val="000000"/>
                </a:solidFill>
              </a:rPr>
              <a:t>kind of information to use for detecting </a:t>
            </a:r>
            <a:r>
              <a:rPr lang="en-GB" sz="1800" b="0" dirty="0">
                <a:solidFill>
                  <a:srgbClr val="000000"/>
                </a:solidFill>
              </a:rPr>
              <a:t>erroneous Identity links?</a:t>
            </a:r>
            <a:endParaRPr lang="fr-FR" sz="1800" b="0" dirty="0">
              <a:solidFill>
                <a:srgbClr val="000000"/>
              </a:solidFill>
            </a:endParaRPr>
          </a:p>
        </p:txBody>
      </p:sp>
      <p:sp>
        <p:nvSpPr>
          <p:cNvPr id="65" name="Titre 3"/>
          <p:cNvSpPr txBox="1">
            <a:spLocks/>
          </p:cNvSpPr>
          <p:nvPr/>
        </p:nvSpPr>
        <p:spPr>
          <a:xfrm>
            <a:off x="304799" y="179024"/>
            <a:ext cx="8599715" cy="10759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1. </a:t>
            </a:r>
            <a:r>
              <a:rPr lang="en-GB" sz="3000" dirty="0" smtClean="0"/>
              <a:t>Detection of erroneous identity links </a:t>
            </a:r>
            <a:endParaRPr lang="en-GB" sz="3000" dirty="0"/>
          </a:p>
        </p:txBody>
      </p:sp>
      <p:sp>
        <p:nvSpPr>
          <p:cNvPr id="66" name="TextBox 78"/>
          <p:cNvSpPr txBox="1"/>
          <p:nvPr/>
        </p:nvSpPr>
        <p:spPr>
          <a:xfrm>
            <a:off x="7944993" y="404251"/>
            <a:ext cx="99257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9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el">
  <a:themeElements>
    <a:clrScheme name="Essentie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e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e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plate_LIST">
  <a:themeElements>
    <a:clrScheme name="LIST">
      <a:dk1>
        <a:srgbClr val="141313"/>
      </a:dk1>
      <a:lt1>
        <a:sysClr val="window" lastClr="FFFFFF"/>
      </a:lt1>
      <a:dk2>
        <a:srgbClr val="00A0AE"/>
      </a:dk2>
      <a:lt2>
        <a:srgbClr val="EEECE1"/>
      </a:lt2>
      <a:accent1>
        <a:srgbClr val="00A0AE"/>
      </a:accent1>
      <a:accent2>
        <a:srgbClr val="CE0042"/>
      </a:accent2>
      <a:accent3>
        <a:srgbClr val="3D223B"/>
      </a:accent3>
      <a:accent4>
        <a:srgbClr val="009390"/>
      </a:accent4>
      <a:accent5>
        <a:srgbClr val="272336"/>
      </a:accent5>
      <a:accent6>
        <a:srgbClr val="141313"/>
      </a:accent6>
      <a:hlink>
        <a:srgbClr val="00A0AE"/>
      </a:hlink>
      <a:folHlink>
        <a:srgbClr val="CE0042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Template_LIST">
  <a:themeElements>
    <a:clrScheme name="LIST">
      <a:dk1>
        <a:srgbClr val="141313"/>
      </a:dk1>
      <a:lt1>
        <a:sysClr val="window" lastClr="FFFFFF"/>
      </a:lt1>
      <a:dk2>
        <a:srgbClr val="00A0AE"/>
      </a:dk2>
      <a:lt2>
        <a:srgbClr val="EEECE1"/>
      </a:lt2>
      <a:accent1>
        <a:srgbClr val="00A0AE"/>
      </a:accent1>
      <a:accent2>
        <a:srgbClr val="CE0042"/>
      </a:accent2>
      <a:accent3>
        <a:srgbClr val="3D223B"/>
      </a:accent3>
      <a:accent4>
        <a:srgbClr val="009390"/>
      </a:accent4>
      <a:accent5>
        <a:srgbClr val="272336"/>
      </a:accent5>
      <a:accent6>
        <a:srgbClr val="141313"/>
      </a:accent6>
      <a:hlink>
        <a:srgbClr val="00A0AE"/>
      </a:hlink>
      <a:folHlink>
        <a:srgbClr val="CE0042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Template_LIST">
  <a:themeElements>
    <a:clrScheme name="LIST">
      <a:dk1>
        <a:srgbClr val="141313"/>
      </a:dk1>
      <a:lt1>
        <a:sysClr val="window" lastClr="FFFFFF"/>
      </a:lt1>
      <a:dk2>
        <a:srgbClr val="00A0AE"/>
      </a:dk2>
      <a:lt2>
        <a:srgbClr val="EEECE1"/>
      </a:lt2>
      <a:accent1>
        <a:srgbClr val="00A0AE"/>
      </a:accent1>
      <a:accent2>
        <a:srgbClr val="CE0042"/>
      </a:accent2>
      <a:accent3>
        <a:srgbClr val="3D223B"/>
      </a:accent3>
      <a:accent4>
        <a:srgbClr val="009390"/>
      </a:accent4>
      <a:accent5>
        <a:srgbClr val="272336"/>
      </a:accent5>
      <a:accent6>
        <a:srgbClr val="141313"/>
      </a:accent6>
      <a:hlink>
        <a:srgbClr val="00A0AE"/>
      </a:hlink>
      <a:folHlink>
        <a:srgbClr val="CE0042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Essentiel.thmx</Template>
  <TotalTime>16624</TotalTime>
  <Words>8877</Words>
  <Application>Microsoft Macintosh PowerPoint</Application>
  <PresentationFormat>On-screen Show (4:3)</PresentationFormat>
  <Paragraphs>1791</Paragraphs>
  <Slides>89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89</vt:i4>
      </vt:variant>
    </vt:vector>
  </HeadingPairs>
  <TitlesOfParts>
    <vt:vector size="107" baseType="lpstr">
      <vt:lpstr>Arial Black</vt:lpstr>
      <vt:lpstr>Bebas Neue</vt:lpstr>
      <vt:lpstr>BentonSans Book</vt:lpstr>
      <vt:lpstr>BentonSans Condensed Book</vt:lpstr>
      <vt:lpstr>Calibri</vt:lpstr>
      <vt:lpstr>CMMI7</vt:lpstr>
      <vt:lpstr>CMR7</vt:lpstr>
      <vt:lpstr>Georgia</vt:lpstr>
      <vt:lpstr>ＭＳ Ｐゴシック</vt:lpstr>
      <vt:lpstr>Open Sans Light</vt:lpstr>
      <vt:lpstr>Symbol</vt:lpstr>
      <vt:lpstr>Times New Roman</vt:lpstr>
      <vt:lpstr>Wingdings</vt:lpstr>
      <vt:lpstr>Arial</vt:lpstr>
      <vt:lpstr>Essentiel</vt:lpstr>
      <vt:lpstr>Template_LIST</vt:lpstr>
      <vt:lpstr>1_Template_LIST</vt:lpstr>
      <vt:lpstr>2_Template_LIST</vt:lpstr>
      <vt:lpstr>Knowledge Graph Completion Part 3: Identity Link Validation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Inconsistency-based</vt:lpstr>
      <vt:lpstr>PowerPoint Presentation</vt:lpstr>
      <vt:lpstr>SOURCE TRUSTWORTHINESS </vt:lpstr>
      <vt:lpstr>SOURCE TRUSTWORTHINESS </vt:lpstr>
      <vt:lpstr>SOURCE TRUSTWORTHINESS </vt:lpstr>
      <vt:lpstr>SOURCE TRUSTWORTHINESS </vt:lpstr>
      <vt:lpstr>PowerPoint Presentation</vt:lpstr>
      <vt:lpstr>UNIque Name Assumption violation</vt:lpstr>
      <vt:lpstr>UNIque Name Assumption violation</vt:lpstr>
      <vt:lpstr>UNIque Name Assumption violation</vt:lpstr>
      <vt:lpstr>UNA Violation </vt:lpstr>
      <vt:lpstr>UNA violatioN </vt:lpstr>
      <vt:lpstr>UNA violation </vt:lpstr>
      <vt:lpstr>UNA violation </vt:lpstr>
      <vt:lpstr>UNA violation </vt:lpstr>
      <vt:lpstr>UNA violation </vt:lpstr>
      <vt:lpstr>PowerPoint Presentation</vt:lpstr>
      <vt:lpstr>Ontology axiom violation </vt:lpstr>
      <vt:lpstr>Ontology axiom violation </vt:lpstr>
      <vt:lpstr>Ontology axiom  violation </vt:lpstr>
      <vt:lpstr>Ontology axiom  violation </vt:lpstr>
      <vt:lpstr>Ontology axiom  violation </vt:lpstr>
      <vt:lpstr>Ontology axiom  violation </vt:lpstr>
      <vt:lpstr>Ontology axiom  violation </vt:lpstr>
      <vt:lpstr>PowerPoint Presentation</vt:lpstr>
      <vt:lpstr>Content based  </vt:lpstr>
      <vt:lpstr>Content based  </vt:lpstr>
      <vt:lpstr>Content based  </vt:lpstr>
      <vt:lpstr>Content based  </vt:lpstr>
      <vt:lpstr>Content based  </vt:lpstr>
      <vt:lpstr>Content based  </vt:lpstr>
      <vt:lpstr>Network based</vt:lpstr>
      <vt:lpstr>Network based</vt:lpstr>
      <vt:lpstr>Network based</vt:lpstr>
      <vt:lpstr>Network based</vt:lpstr>
      <vt:lpstr>Network based  </vt:lpstr>
      <vt:lpstr>Network based  </vt:lpstr>
      <vt:lpstr>Network based  </vt:lpstr>
      <vt:lpstr>Network based  </vt:lpstr>
      <vt:lpstr>Network based  </vt:lpstr>
      <vt:lpstr>Network based  </vt:lpstr>
      <vt:lpstr>Network based  </vt:lpstr>
      <vt:lpstr>Network based  </vt:lpstr>
      <vt:lpstr>Network based  </vt:lpstr>
      <vt:lpstr>Network based  </vt:lpstr>
      <vt:lpstr>Network based  </vt:lpstr>
      <vt:lpstr>Erroneous link detection: summary </vt:lpstr>
      <vt:lpstr>Erroneous link detection: summary </vt:lpstr>
      <vt:lpstr>Erroneous link detection: summary </vt:lpstr>
      <vt:lpstr>2. Use of alternate links </vt:lpstr>
      <vt:lpstr>PowerPoint Presentation</vt:lpstr>
      <vt:lpstr>PowerPoint Presentation</vt:lpstr>
      <vt:lpstr>3. contextual identity links</vt:lpstr>
      <vt:lpstr>3. contextual identity links </vt:lpstr>
      <vt:lpstr>3. contextual identity links </vt:lpstr>
      <vt:lpstr>3. contextual identity links </vt:lpstr>
      <vt:lpstr>3. contextual identity links </vt:lpstr>
      <vt:lpstr>3. contextual identity links </vt:lpstr>
      <vt:lpstr>3. contextual identity links </vt:lpstr>
      <vt:lpstr>3. contextual identity links </vt:lpstr>
      <vt:lpstr>3. contextual identity links </vt:lpstr>
      <vt:lpstr>3. contextual identity links </vt:lpstr>
      <vt:lpstr>3. contextual identity links </vt:lpstr>
      <vt:lpstr>3. contextual identity links </vt:lpstr>
      <vt:lpstr>3. contextual identity links </vt:lpstr>
      <vt:lpstr>3. contextual identity links </vt:lpstr>
      <vt:lpstr>3. contextual identity links </vt:lpstr>
      <vt:lpstr>3. contextual identity links </vt:lpstr>
      <vt:lpstr>Link Validation: summary  </vt:lpstr>
      <vt:lpstr>Link Validation: summary  </vt:lpstr>
      <vt:lpstr>Link Validation: summary  </vt:lpstr>
      <vt:lpstr>Link Validation: summary  </vt:lpstr>
      <vt:lpstr>Link Validation: summary  </vt:lpstr>
      <vt:lpstr>Link Validation: summary  </vt:lpstr>
      <vt:lpstr>References (1) </vt:lpstr>
      <vt:lpstr>References (2)</vt:lpstr>
    </vt:vector>
  </TitlesOfParts>
  <Company>LRI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Linking </dc:title>
  <dc:creator>Fatiha SAIS</dc:creator>
  <cp:lastModifiedBy>Fatiha Sais</cp:lastModifiedBy>
  <cp:revision>1191</cp:revision>
  <cp:lastPrinted>2017-11-14T11:44:22Z</cp:lastPrinted>
  <dcterms:created xsi:type="dcterms:W3CDTF">2016-11-25T10:52:29Z</dcterms:created>
  <dcterms:modified xsi:type="dcterms:W3CDTF">2018-04-23T21:34:39Z</dcterms:modified>
</cp:coreProperties>
</file>